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70"/>
  </p:sldMasterIdLst>
  <p:notesMasterIdLst>
    <p:notesMasterId r:id="rId81"/>
  </p:notesMasterIdLst>
  <p:handoutMasterIdLst>
    <p:handoutMasterId r:id="rId82"/>
  </p:handoutMasterIdLst>
  <p:sldIdLst>
    <p:sldId id="256" r:id="rId71"/>
    <p:sldId id="423" r:id="rId72"/>
    <p:sldId id="512" r:id="rId73"/>
    <p:sldId id="525" r:id="rId74"/>
    <p:sldId id="510" r:id="rId75"/>
    <p:sldId id="516" r:id="rId76"/>
    <p:sldId id="511" r:id="rId77"/>
    <p:sldId id="517" r:id="rId78"/>
    <p:sldId id="515" r:id="rId79"/>
    <p:sldId id="521" r:id="rId80"/>
  </p:sldIdLst>
  <p:sldSz cx="9144000" cy="6858000" type="screen4x3"/>
  <p:notesSz cx="6858000" cy="9144000"/>
  <p:custDataLst>
    <p:tags r:id="rId83"/>
  </p:custDataLst>
  <p:defaultTextStyle>
    <a:defPPr>
      <a:defRPr lang="en-US"/>
    </a:defPPr>
    <a:lvl1pPr algn="l" rtl="0" eaLnBrk="0" fontAlgn="base" hangingPunct="0">
      <a:spcBef>
        <a:spcPct val="0"/>
      </a:spcBef>
      <a:spcAft>
        <a:spcPct val="0"/>
      </a:spcAft>
      <a:defRPr sz="23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3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3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3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300" kern="1200">
        <a:solidFill>
          <a:schemeClr val="tx1"/>
        </a:solidFill>
        <a:latin typeface="Times New Roman" pitchFamily="18" charset="0"/>
        <a:ea typeface="+mn-ea"/>
        <a:cs typeface="+mn-cs"/>
      </a:defRPr>
    </a:lvl5pPr>
    <a:lvl6pPr marL="2286000" algn="l" defTabSz="914400" rtl="0" eaLnBrk="1" latinLnBrk="0" hangingPunct="1">
      <a:defRPr sz="2300" kern="1200">
        <a:solidFill>
          <a:schemeClr val="tx1"/>
        </a:solidFill>
        <a:latin typeface="Times New Roman" pitchFamily="18" charset="0"/>
        <a:ea typeface="+mn-ea"/>
        <a:cs typeface="+mn-cs"/>
      </a:defRPr>
    </a:lvl6pPr>
    <a:lvl7pPr marL="2743200" algn="l" defTabSz="914400" rtl="0" eaLnBrk="1" latinLnBrk="0" hangingPunct="1">
      <a:defRPr sz="2300" kern="1200">
        <a:solidFill>
          <a:schemeClr val="tx1"/>
        </a:solidFill>
        <a:latin typeface="Times New Roman" pitchFamily="18" charset="0"/>
        <a:ea typeface="+mn-ea"/>
        <a:cs typeface="+mn-cs"/>
      </a:defRPr>
    </a:lvl7pPr>
    <a:lvl8pPr marL="3200400" algn="l" defTabSz="914400" rtl="0" eaLnBrk="1" latinLnBrk="0" hangingPunct="1">
      <a:defRPr sz="2300" kern="1200">
        <a:solidFill>
          <a:schemeClr val="tx1"/>
        </a:solidFill>
        <a:latin typeface="Times New Roman" pitchFamily="18" charset="0"/>
        <a:ea typeface="+mn-ea"/>
        <a:cs typeface="+mn-cs"/>
      </a:defRPr>
    </a:lvl8pPr>
    <a:lvl9pPr marL="3657600" algn="l" defTabSz="914400" rtl="0" eaLnBrk="1" latinLnBrk="0" hangingPunct="1">
      <a:defRPr sz="23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hidden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9A"/>
    <a:srgbClr val="C3EBFF"/>
    <a:srgbClr val="FF887B"/>
    <a:srgbClr val="9A0F00"/>
    <a:srgbClr val="E69A92"/>
    <a:srgbClr val="FFC9C3"/>
    <a:srgbClr val="92CAE6"/>
    <a:srgbClr val="9A6E00"/>
    <a:srgbClr val="FFEEC3"/>
    <a:srgbClr val="E6CE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71" autoAdjust="0"/>
    <p:restoredTop sz="56125" autoAdjust="0"/>
  </p:normalViewPr>
  <p:slideViewPr>
    <p:cSldViewPr>
      <p:cViewPr varScale="1">
        <p:scale>
          <a:sx n="46" d="100"/>
          <a:sy n="46" d="100"/>
        </p:scale>
        <p:origin x="2155" y="19"/>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50" d="100"/>
        <a:sy n="150" d="100"/>
      </p:scale>
      <p:origin x="0" y="0"/>
    </p:cViewPr>
  </p:notesTextViewPr>
  <p:sorterViewPr>
    <p:cViewPr>
      <p:scale>
        <a:sx n="140" d="100"/>
        <a:sy n="140" d="100"/>
      </p:scale>
      <p:origin x="0" y="0"/>
    </p:cViewPr>
  </p:sorterViewPr>
  <p:notesViewPr>
    <p:cSldViewPr>
      <p:cViewPr varScale="1">
        <p:scale>
          <a:sx n="87" d="100"/>
          <a:sy n="87" d="100"/>
        </p:scale>
        <p:origin x="2981" y="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customXml" Target="../customXml/item39.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customXml" Target="../customXml/item47.xml"/><Relationship Id="rId50" Type="http://schemas.openxmlformats.org/officeDocument/2006/relationships/customXml" Target="../customXml/item50.xml"/><Relationship Id="rId55" Type="http://schemas.openxmlformats.org/officeDocument/2006/relationships/customXml" Target="../customXml/item55.xml"/><Relationship Id="rId63" Type="http://schemas.openxmlformats.org/officeDocument/2006/relationships/customXml" Target="../customXml/item63.xml"/><Relationship Id="rId68" Type="http://schemas.openxmlformats.org/officeDocument/2006/relationships/customXml" Target="../customXml/item68.xml"/><Relationship Id="rId76" Type="http://schemas.openxmlformats.org/officeDocument/2006/relationships/slide" Target="slides/slide6.xml"/><Relationship Id="rId84"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customXml" Target="../customXml/item66.xml"/><Relationship Id="rId74" Type="http://schemas.openxmlformats.org/officeDocument/2006/relationships/slide" Target="slides/slide4.xml"/><Relationship Id="rId79" Type="http://schemas.openxmlformats.org/officeDocument/2006/relationships/slide" Target="slides/slide9.xml"/><Relationship Id="rId87"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handoutMaster" Target="handoutMasters/handoutMaster1.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customXml" Target="../customXml/item69.xml"/><Relationship Id="rId77" Type="http://schemas.openxmlformats.org/officeDocument/2006/relationships/slide" Target="slides/slide7.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2.xml"/><Relationship Id="rId80" Type="http://schemas.openxmlformats.org/officeDocument/2006/relationships/slide" Target="slides/slide10.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slideMaster" Target="slideMasters/slideMaster1.xml"/><Relationship Id="rId75" Type="http://schemas.openxmlformats.org/officeDocument/2006/relationships/slide" Target="slides/slide5.xml"/><Relationship Id="rId83" Type="http://schemas.openxmlformats.org/officeDocument/2006/relationships/tags" Target="tags/tag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slide" Target="slides/slide3.xml"/><Relationship Id="rId78" Type="http://schemas.openxmlformats.org/officeDocument/2006/relationships/slide" Target="slides/slide8.xml"/><Relationship Id="rId81" Type="http://schemas.openxmlformats.org/officeDocument/2006/relationships/notesMaster" Target="notesMasters/notesMaster1.xml"/><Relationship Id="rId86"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2" rIns="91425" bIns="45712" numCol="1" anchor="t" anchorCtr="0" compatLnSpc="1">
            <a:prstTxWarp prst="textNoShape">
              <a:avLst/>
            </a:prstTxWarp>
          </a:bodyPr>
          <a:lstStyle>
            <a:lvl1pPr defTabSz="913805">
              <a:defRPr sz="1200"/>
            </a:lvl1pPr>
          </a:lstStyle>
          <a:p>
            <a:pPr>
              <a:defRPr/>
            </a:pPr>
            <a:endParaRPr lang="en-US"/>
          </a:p>
        </p:txBody>
      </p:sp>
      <p:sp>
        <p:nvSpPr>
          <p:cNvPr id="8195" name="Rectangle 3"/>
          <p:cNvSpPr>
            <a:spLocks noGrp="1" noChangeArrowheads="1"/>
          </p:cNvSpPr>
          <p:nvPr>
            <p:ph type="dt" sz="quarter" idx="1"/>
          </p:nvPr>
        </p:nvSpPr>
        <p:spPr bwMode="auto">
          <a:xfrm>
            <a:off x="3884613" y="0"/>
            <a:ext cx="2973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2" rIns="91425" bIns="45712" numCol="1" anchor="t" anchorCtr="0" compatLnSpc="1">
            <a:prstTxWarp prst="textNoShape">
              <a:avLst/>
            </a:prstTxWarp>
          </a:bodyPr>
          <a:lstStyle>
            <a:lvl1pPr algn="r" defTabSz="913805">
              <a:defRPr sz="1200"/>
            </a:lvl1pPr>
          </a:lstStyle>
          <a:p>
            <a:pPr>
              <a:defRPr/>
            </a:pPr>
            <a:endParaRPr lang="en-US"/>
          </a:p>
        </p:txBody>
      </p:sp>
      <p:sp>
        <p:nvSpPr>
          <p:cNvPr id="8196" name="Rectangle 4"/>
          <p:cNvSpPr>
            <a:spLocks noGrp="1" noChangeArrowheads="1"/>
          </p:cNvSpPr>
          <p:nvPr>
            <p:ph type="ftr" sz="quarter" idx="2"/>
          </p:nvPr>
        </p:nvSpPr>
        <p:spPr bwMode="auto">
          <a:xfrm>
            <a:off x="0" y="868680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2" rIns="91425" bIns="45712" numCol="1" anchor="b" anchorCtr="0" compatLnSpc="1">
            <a:prstTxWarp prst="textNoShape">
              <a:avLst/>
            </a:prstTxWarp>
          </a:bodyPr>
          <a:lstStyle>
            <a:lvl1pPr defTabSz="913805">
              <a:defRPr sz="1200"/>
            </a:lvl1pPr>
          </a:lstStyle>
          <a:p>
            <a:pPr>
              <a:defRPr/>
            </a:pPr>
            <a:r>
              <a:rPr lang="en-US"/>
              <a:t>What is Qubole?</a:t>
            </a:r>
          </a:p>
        </p:txBody>
      </p:sp>
      <p:sp>
        <p:nvSpPr>
          <p:cNvPr id="8197" name="Rectangle 5"/>
          <p:cNvSpPr>
            <a:spLocks noGrp="1" noChangeArrowheads="1"/>
          </p:cNvSpPr>
          <p:nvPr>
            <p:ph type="sldNum" sz="quarter" idx="3"/>
          </p:nvPr>
        </p:nvSpPr>
        <p:spPr bwMode="auto">
          <a:xfrm>
            <a:off x="3884613" y="8686800"/>
            <a:ext cx="2973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2" rIns="91425" bIns="45712" numCol="1" anchor="b" anchorCtr="0" compatLnSpc="1">
            <a:prstTxWarp prst="textNoShape">
              <a:avLst/>
            </a:prstTxWarp>
          </a:bodyPr>
          <a:lstStyle>
            <a:lvl1pPr algn="r" defTabSz="913805">
              <a:defRPr sz="1200"/>
            </a:lvl1pPr>
          </a:lstStyle>
          <a:p>
            <a:pPr>
              <a:defRPr/>
            </a:pPr>
            <a:fld id="{558FD289-3FB4-4011-9012-1FA76C647F12}" type="slidenum">
              <a:rPr lang="en-US"/>
              <a:pPr>
                <a:defRPr/>
              </a:pPr>
              <a:t>‹#›</a:t>
            </a:fld>
            <a:endParaRPr lang="en-US"/>
          </a:p>
        </p:txBody>
      </p:sp>
    </p:spTree>
    <p:extLst>
      <p:ext uri="{BB962C8B-B14F-4D97-AF65-F5344CB8AC3E}">
        <p14:creationId xmlns:p14="http://schemas.microsoft.com/office/powerpoint/2010/main" val="30013813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4"/>
          <p:cNvSpPr>
            <a:spLocks noGrp="1" noRot="1" noChangeAspect="1" noChangeArrowheads="1" noTextEdit="1"/>
          </p:cNvSpPr>
          <p:nvPr>
            <p:ph type="sldImg" idx="2"/>
          </p:nvPr>
        </p:nvSpPr>
        <p:spPr bwMode="auto">
          <a:xfrm>
            <a:off x="609600" y="179388"/>
            <a:ext cx="5638800" cy="4229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60400" y="4572000"/>
            <a:ext cx="55372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2" rIns="91425" bIns="457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28" name="Line 8"/>
          <p:cNvSpPr>
            <a:spLocks noChangeShapeType="1"/>
          </p:cNvSpPr>
          <p:nvPr/>
        </p:nvSpPr>
        <p:spPr bwMode="auto">
          <a:xfrm>
            <a:off x="381000" y="8686800"/>
            <a:ext cx="609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216" tIns="42108" rIns="84216" bIns="42108" anchor="ctr"/>
          <a:lstStyle/>
          <a:p>
            <a:endParaRPr lang="en-US"/>
          </a:p>
        </p:txBody>
      </p:sp>
      <p:sp>
        <p:nvSpPr>
          <p:cNvPr id="7178" name="Rectangle 10"/>
          <p:cNvSpPr>
            <a:spLocks noGrp="1" noChangeArrowheads="1"/>
          </p:cNvSpPr>
          <p:nvPr>
            <p:ph type="ftr" sz="quarter" idx="4"/>
          </p:nvPr>
        </p:nvSpPr>
        <p:spPr bwMode="auto">
          <a:xfrm>
            <a:off x="61913" y="8648699"/>
            <a:ext cx="673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2" tIns="45001" rIns="90002" bIns="45001" numCol="1" anchor="b" anchorCtr="0" compatLnSpc="1">
            <a:prstTxWarp prst="textNoShape">
              <a:avLst/>
            </a:prstTxWarp>
          </a:bodyPr>
          <a:lstStyle>
            <a:lvl1pPr algn="ctr" defTabSz="900646">
              <a:defRPr sz="1000"/>
            </a:lvl1pPr>
          </a:lstStyle>
          <a:p>
            <a:pPr>
              <a:defRPr/>
            </a:pPr>
            <a:r>
              <a:rPr lang="en-US" dirty="0"/>
              <a:t>What is </a:t>
            </a:r>
            <a:r>
              <a:rPr lang="en-US" dirty="0" err="1"/>
              <a:t>Qubole</a:t>
            </a:r>
            <a:r>
              <a:rPr lang="en-US" dirty="0"/>
              <a:t>?</a:t>
            </a:r>
          </a:p>
        </p:txBody>
      </p:sp>
      <p:sp>
        <p:nvSpPr>
          <p:cNvPr id="7179" name="Text Box 11"/>
          <p:cNvSpPr txBox="1">
            <a:spLocks noChangeArrowheads="1"/>
          </p:cNvSpPr>
          <p:nvPr/>
        </p:nvSpPr>
        <p:spPr bwMode="gray">
          <a:xfrm>
            <a:off x="92075" y="8956675"/>
            <a:ext cx="2193925" cy="15081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defTabSz="977900">
              <a:defRPr sz="2400">
                <a:solidFill>
                  <a:schemeClr val="tx1"/>
                </a:solidFill>
                <a:latin typeface="Times New Roman" pitchFamily="18" charset="0"/>
              </a:defRPr>
            </a:lvl1pPr>
            <a:lvl2pPr marL="488950" defTabSz="977900">
              <a:defRPr sz="2400">
                <a:solidFill>
                  <a:schemeClr val="tx1"/>
                </a:solidFill>
                <a:latin typeface="Times New Roman" pitchFamily="18" charset="0"/>
              </a:defRPr>
            </a:lvl2pPr>
            <a:lvl3pPr marL="977900" defTabSz="977900">
              <a:defRPr sz="2400">
                <a:solidFill>
                  <a:schemeClr val="tx1"/>
                </a:solidFill>
                <a:latin typeface="Times New Roman" pitchFamily="18" charset="0"/>
              </a:defRPr>
            </a:lvl3pPr>
            <a:lvl4pPr marL="1466850" defTabSz="977900">
              <a:defRPr sz="2400">
                <a:solidFill>
                  <a:schemeClr val="tx1"/>
                </a:solidFill>
                <a:latin typeface="Times New Roman" pitchFamily="18" charset="0"/>
              </a:defRPr>
            </a:lvl4pPr>
            <a:lvl5pPr marL="1955800" defTabSz="977900">
              <a:defRPr sz="2400">
                <a:solidFill>
                  <a:schemeClr val="tx1"/>
                </a:solidFill>
                <a:latin typeface="Times New Roman" pitchFamily="18" charset="0"/>
              </a:defRPr>
            </a:lvl5pPr>
            <a:lvl6pPr marL="2413000" defTabSz="977900" eaLnBrk="0" fontAlgn="base" hangingPunct="0">
              <a:spcBef>
                <a:spcPct val="0"/>
              </a:spcBef>
              <a:spcAft>
                <a:spcPct val="0"/>
              </a:spcAft>
              <a:defRPr sz="2400">
                <a:solidFill>
                  <a:schemeClr val="tx1"/>
                </a:solidFill>
                <a:latin typeface="Times New Roman" pitchFamily="18" charset="0"/>
              </a:defRPr>
            </a:lvl6pPr>
            <a:lvl7pPr marL="2870200" defTabSz="977900" eaLnBrk="0" fontAlgn="base" hangingPunct="0">
              <a:spcBef>
                <a:spcPct val="0"/>
              </a:spcBef>
              <a:spcAft>
                <a:spcPct val="0"/>
              </a:spcAft>
              <a:defRPr sz="2400">
                <a:solidFill>
                  <a:schemeClr val="tx1"/>
                </a:solidFill>
                <a:latin typeface="Times New Roman" pitchFamily="18" charset="0"/>
              </a:defRPr>
            </a:lvl7pPr>
            <a:lvl8pPr marL="3327400" defTabSz="977900" eaLnBrk="0" fontAlgn="base" hangingPunct="0">
              <a:spcBef>
                <a:spcPct val="0"/>
              </a:spcBef>
              <a:spcAft>
                <a:spcPct val="0"/>
              </a:spcAft>
              <a:defRPr sz="2400">
                <a:solidFill>
                  <a:schemeClr val="tx1"/>
                </a:solidFill>
                <a:latin typeface="Times New Roman" pitchFamily="18" charset="0"/>
              </a:defRPr>
            </a:lvl8pPr>
            <a:lvl9pPr marL="3784600" defTabSz="977900" eaLnBrk="0" fontAlgn="base" hangingPunct="0">
              <a:spcBef>
                <a:spcPct val="0"/>
              </a:spcBef>
              <a:spcAft>
                <a:spcPct val="0"/>
              </a:spcAft>
              <a:defRPr sz="2400">
                <a:solidFill>
                  <a:schemeClr val="tx1"/>
                </a:solidFill>
                <a:latin typeface="Times New Roman" pitchFamily="18" charset="0"/>
              </a:defRPr>
            </a:lvl9pPr>
          </a:lstStyle>
          <a:p>
            <a:pPr algn="l">
              <a:defRPr/>
            </a:pPr>
            <a:r>
              <a:rPr lang="en-US" sz="800" dirty="0">
                <a:latin typeface="Arial" pitchFamily="34" charset="0"/>
              </a:rPr>
              <a:t>© 2018 David Samuels. All rights reserved.</a:t>
            </a:r>
          </a:p>
        </p:txBody>
      </p:sp>
      <p:sp>
        <p:nvSpPr>
          <p:cNvPr id="2" name="Slide Number Placeholder 1"/>
          <p:cNvSpPr>
            <a:spLocks noGrp="1"/>
          </p:cNvSpPr>
          <p:nvPr>
            <p:ph type="sldNum" sz="quarter" idx="5"/>
          </p:nvPr>
        </p:nvSpPr>
        <p:spPr>
          <a:xfrm>
            <a:off x="2819400" y="8685213"/>
            <a:ext cx="1227140" cy="457200"/>
          </a:xfrm>
          <a:prstGeom prst="rect">
            <a:avLst/>
          </a:prstGeom>
        </p:spPr>
        <p:txBody>
          <a:bodyPr vert="horz" lIns="91440" tIns="45720" rIns="91440" bIns="45720" rtlCol="0" anchor="b"/>
          <a:lstStyle>
            <a:lvl1pPr algn="ctr">
              <a:defRPr sz="1200"/>
            </a:lvl1pPr>
          </a:lstStyle>
          <a:p>
            <a:r>
              <a:rPr lang="en-US" dirty="0"/>
              <a:t>1-</a:t>
            </a:r>
            <a:fld id="{8ED0FADC-E1EB-46DB-B725-67E7A3B960EB}" type="slidenum">
              <a:rPr lang="en-US" smtClean="0"/>
              <a:pPr/>
              <a:t>‹#›</a:t>
            </a:fld>
            <a:endParaRPr lang="en-US" dirty="0"/>
          </a:p>
        </p:txBody>
      </p:sp>
    </p:spTree>
    <p:extLst>
      <p:ext uri="{BB962C8B-B14F-4D97-AF65-F5344CB8AC3E}">
        <p14:creationId xmlns:p14="http://schemas.microsoft.com/office/powerpoint/2010/main" val="47102731"/>
      </p:ext>
    </p:extLst>
  </p:cSld>
  <p:clrMap bg1="lt1" tx1="dk1" bg2="lt2" tx2="dk2" accent1="accent1" accent2="accent2" accent3="accent3" accent4="accent4" accent5="accent5" accent6="accent6" hlink="hlink" folHlink="folHlink"/>
  <p:hf hdr="0" dt="0"/>
  <p:notesStyle>
    <a:lvl1pPr algn="l" rtl="0" eaLnBrk="0" fontAlgn="base" hangingPunct="0">
      <a:lnSpc>
        <a:spcPct val="85000"/>
      </a:lnSpc>
      <a:spcBef>
        <a:spcPct val="0"/>
      </a:spcBef>
      <a:spcAft>
        <a:spcPct val="30000"/>
      </a:spcAft>
      <a:defRPr sz="1100" kern="1200">
        <a:solidFill>
          <a:schemeClr val="tx1"/>
        </a:solidFill>
        <a:latin typeface="Times New Roman" pitchFamily="18" charset="0"/>
        <a:ea typeface="+mn-ea"/>
        <a:cs typeface="+mn-cs"/>
      </a:defRPr>
    </a:lvl1pPr>
    <a:lvl2pPr marL="174625" indent="-173038" algn="l" rtl="0" eaLnBrk="0" fontAlgn="base" hangingPunct="0">
      <a:lnSpc>
        <a:spcPct val="85000"/>
      </a:lnSpc>
      <a:spcBef>
        <a:spcPct val="30000"/>
      </a:spcBef>
      <a:spcAft>
        <a:spcPct val="30000"/>
      </a:spcAft>
      <a:defRPr sz="1100" kern="1200">
        <a:solidFill>
          <a:schemeClr val="tx1"/>
        </a:solidFill>
        <a:latin typeface="Times New Roman" pitchFamily="18" charset="0"/>
        <a:ea typeface="+mn-ea"/>
        <a:cs typeface="+mn-cs"/>
      </a:defRPr>
    </a:lvl2pPr>
    <a:lvl3pPr marL="334963" indent="-158750" algn="l" rtl="0" eaLnBrk="0" fontAlgn="base" hangingPunct="0">
      <a:lnSpc>
        <a:spcPct val="85000"/>
      </a:lnSpc>
      <a:spcBef>
        <a:spcPct val="0"/>
      </a:spcBef>
      <a:spcAft>
        <a:spcPct val="0"/>
      </a:spcAft>
      <a:defRPr sz="1100" kern="1200">
        <a:solidFill>
          <a:schemeClr val="tx1"/>
        </a:solidFill>
        <a:latin typeface="Times New Roman" pitchFamily="18" charset="0"/>
        <a:ea typeface="+mn-ea"/>
        <a:cs typeface="+mn-cs"/>
      </a:defRPr>
    </a:lvl3pPr>
    <a:lvl4pPr marL="487363" indent="-150813" algn="l" rtl="0" eaLnBrk="0" fontAlgn="base" hangingPunct="0">
      <a:lnSpc>
        <a:spcPct val="85000"/>
      </a:lnSpc>
      <a:spcBef>
        <a:spcPct val="0"/>
      </a:spcBef>
      <a:spcAft>
        <a:spcPct val="0"/>
      </a:spcAft>
      <a:defRPr sz="1100" kern="1200">
        <a:solidFill>
          <a:schemeClr val="tx1"/>
        </a:solidFill>
        <a:latin typeface="Times New Roman" pitchFamily="18" charset="0"/>
        <a:ea typeface="+mn-ea"/>
        <a:cs typeface="+mn-cs"/>
      </a:defRPr>
    </a:lvl4pPr>
    <a:lvl5pPr marL="630238" indent="-141288" algn="l" rtl="0" eaLnBrk="0" fontAlgn="base" hangingPunct="0">
      <a:lnSpc>
        <a:spcPct val="85000"/>
      </a:lnSpc>
      <a:spcBef>
        <a:spcPct val="0"/>
      </a:spcBef>
      <a:spcAft>
        <a:spcPct val="0"/>
      </a:spcAft>
      <a:defRPr sz="11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dirty="0"/>
              <a:t>In this presentation we will introduce you to </a:t>
            </a:r>
            <a:r>
              <a:rPr lang="en-US" dirty="0" err="1"/>
              <a:t>Qubole</a:t>
            </a:r>
            <a:r>
              <a:rPr lang="en-US" dirty="0"/>
              <a:t> and what we’re about…</a:t>
            </a:r>
          </a:p>
        </p:txBody>
      </p:sp>
      <p:sp>
        <p:nvSpPr>
          <p:cNvPr id="8" name="Footer Placeholder 7">
            <a:extLst>
              <a:ext uri="{FF2B5EF4-FFF2-40B4-BE49-F238E27FC236}">
                <a16:creationId xmlns:a16="http://schemas.microsoft.com/office/drawing/2014/main" id="{CA95F821-02EF-4223-A758-9EBD63D5B58D}"/>
              </a:ext>
            </a:extLst>
          </p:cNvPr>
          <p:cNvSpPr>
            <a:spLocks noGrp="1"/>
          </p:cNvSpPr>
          <p:nvPr>
            <p:ph type="ftr" sz="quarter" idx="10"/>
          </p:nvPr>
        </p:nvSpPr>
        <p:spPr/>
        <p:txBody>
          <a:bodyPr/>
          <a:lstStyle/>
          <a:p>
            <a:pPr>
              <a:defRPr/>
            </a:pPr>
            <a:r>
              <a:rPr lang="en-US"/>
              <a:t>What is Qubole?</a:t>
            </a:r>
            <a:endParaRPr lang="en-US" dirty="0"/>
          </a:p>
        </p:txBody>
      </p:sp>
      <p:sp>
        <p:nvSpPr>
          <p:cNvPr id="9" name="Slide Number Placeholder 8">
            <a:extLst>
              <a:ext uri="{FF2B5EF4-FFF2-40B4-BE49-F238E27FC236}">
                <a16:creationId xmlns:a16="http://schemas.microsoft.com/office/drawing/2014/main" id="{38195A56-BDDD-4450-A4E7-3AF0BCFD811A}"/>
              </a:ext>
            </a:extLst>
          </p:cNvPr>
          <p:cNvSpPr>
            <a:spLocks noGrp="1"/>
          </p:cNvSpPr>
          <p:nvPr>
            <p:ph type="sldNum" sz="quarter" idx="11"/>
          </p:nvPr>
        </p:nvSpPr>
        <p:spPr/>
        <p:txBody>
          <a:bodyPr/>
          <a:lstStyle/>
          <a:p>
            <a:r>
              <a:rPr lang="en-US"/>
              <a:t>1-</a:t>
            </a:r>
            <a:fld id="{8ED0FADC-E1EB-46DB-B725-67E7A3B960E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What is Qubole?</a:t>
            </a:r>
            <a:endParaRPr lang="en-US" dirty="0"/>
          </a:p>
        </p:txBody>
      </p:sp>
      <p:sp>
        <p:nvSpPr>
          <p:cNvPr id="5" name="Slide Number Placeholder 4"/>
          <p:cNvSpPr>
            <a:spLocks noGrp="1"/>
          </p:cNvSpPr>
          <p:nvPr>
            <p:ph type="sldNum" sz="quarter" idx="11"/>
          </p:nvPr>
        </p:nvSpPr>
        <p:spPr/>
        <p:txBody>
          <a:bodyPr/>
          <a:lstStyle/>
          <a:p>
            <a:r>
              <a:rPr lang="en-US"/>
              <a:t>1-</a:t>
            </a:r>
            <a:fld id="{8ED0FADC-E1EB-46DB-B725-67E7A3B960EB}" type="slidenum">
              <a:rPr lang="en-US" smtClean="0"/>
              <a:pPr/>
              <a:t>10</a:t>
            </a:fld>
            <a:endParaRPr lang="en-US" dirty="0"/>
          </a:p>
        </p:txBody>
      </p:sp>
    </p:spTree>
    <p:extLst>
      <p:ext uri="{BB962C8B-B14F-4D97-AF65-F5344CB8AC3E}">
        <p14:creationId xmlns:p14="http://schemas.microsoft.com/office/powerpoint/2010/main" val="28086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dirty="0" err="1"/>
              <a:t>Qubole</a:t>
            </a:r>
            <a:r>
              <a:rPr lang="en-US" dirty="0"/>
              <a:t> offers a self-service platform for Big Data analytics.  You can think of it as “Big Data as a Service” (</a:t>
            </a:r>
            <a:r>
              <a:rPr lang="en-US" dirty="0" err="1"/>
              <a:t>BDaaS</a:t>
            </a:r>
            <a:r>
              <a:rPr lang="en-US" dirty="0"/>
              <a:t>).  </a:t>
            </a:r>
            <a:r>
              <a:rPr lang="en-US" dirty="0" err="1"/>
              <a:t>Qubole</a:t>
            </a:r>
            <a:r>
              <a:rPr lang="en-US" dirty="0"/>
              <a:t> provides a turnkey Hadoop managed service infrastructure from the cloud.  The ultimate goal is to empower </a:t>
            </a:r>
            <a:r>
              <a:rPr lang="en-US" b="1" dirty="0"/>
              <a:t>data architects</a:t>
            </a:r>
            <a:r>
              <a:rPr lang="en-US" dirty="0"/>
              <a:t>, </a:t>
            </a:r>
            <a:r>
              <a:rPr lang="en-US" b="1" dirty="0"/>
              <a:t>analysts</a:t>
            </a:r>
            <a:r>
              <a:rPr lang="en-US" dirty="0"/>
              <a:t>, and </a:t>
            </a:r>
            <a:r>
              <a:rPr lang="en-US" b="1" dirty="0"/>
              <a:t>data scientists </a:t>
            </a:r>
            <a:r>
              <a:rPr lang="en-US" dirty="0"/>
              <a:t>and to change the big data conversation from the talk of </a:t>
            </a:r>
            <a:r>
              <a:rPr lang="en-US" u="sng" dirty="0"/>
              <a:t>clusters and nodes </a:t>
            </a:r>
            <a:r>
              <a:rPr lang="en-US" sz="1100" kern="1200" dirty="0">
                <a:solidFill>
                  <a:schemeClr val="tx1"/>
                </a:solidFill>
                <a:latin typeface="Times New Roman" pitchFamily="18" charset="0"/>
                <a:ea typeface="+mn-ea"/>
                <a:cs typeface="+mn-cs"/>
              </a:rPr>
              <a:t>to</a:t>
            </a:r>
            <a:r>
              <a:rPr lang="en-US" b="1" dirty="0"/>
              <a:t> analytics and business </a:t>
            </a:r>
            <a:r>
              <a:rPr lang="en-US" b="1" u="sng" dirty="0"/>
              <a:t>insights</a:t>
            </a:r>
            <a:r>
              <a:rPr lang="en-US" dirty="0"/>
              <a:t> - where the value of data is realized. </a:t>
            </a:r>
          </a:p>
          <a:p>
            <a:endParaRPr lang="en-US" dirty="0"/>
          </a:p>
          <a:p>
            <a:pPr marL="0" marR="0" lvl="0" indent="0" algn="l" defTabSz="914400" rtl="0" eaLnBrk="0" fontAlgn="base" latinLnBrk="0" hangingPunct="0">
              <a:lnSpc>
                <a:spcPct val="85000"/>
              </a:lnSpc>
              <a:spcBef>
                <a:spcPct val="0"/>
              </a:spcBef>
              <a:spcAft>
                <a:spcPct val="30000"/>
              </a:spcAft>
              <a:buClrTx/>
              <a:buSzTx/>
              <a:buFontTx/>
              <a:buNone/>
              <a:tabLst/>
              <a:defRPr/>
            </a:pPr>
            <a:r>
              <a:rPr lang="en-US" sz="1100" b="0" i="0" kern="1200" dirty="0">
                <a:solidFill>
                  <a:schemeClr val="tx1"/>
                </a:solidFill>
                <a:effectLst/>
                <a:latin typeface="Times New Roman" pitchFamily="18" charset="0"/>
                <a:ea typeface="+mn-ea"/>
                <a:cs typeface="+mn-cs"/>
              </a:rPr>
              <a:t>This cloud-based data platform </a:t>
            </a:r>
            <a:r>
              <a:rPr lang="en-US" sz="1100" b="1" i="0" kern="1200" dirty="0">
                <a:solidFill>
                  <a:schemeClr val="tx1"/>
                </a:solidFill>
                <a:effectLst/>
                <a:latin typeface="Times New Roman" pitchFamily="18" charset="0"/>
                <a:ea typeface="+mn-ea"/>
                <a:cs typeface="+mn-cs"/>
              </a:rPr>
              <a:t>self-manages</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self-optimizes,</a:t>
            </a:r>
            <a:r>
              <a:rPr lang="en-US" sz="1100" b="0" i="0" kern="1200" dirty="0">
                <a:solidFill>
                  <a:schemeClr val="tx1"/>
                </a:solidFill>
                <a:effectLst/>
                <a:latin typeface="Times New Roman" pitchFamily="18" charset="0"/>
                <a:ea typeface="+mn-ea"/>
                <a:cs typeface="+mn-cs"/>
              </a:rPr>
              <a:t> and learns to improve automatically and, as a result, delivers unbeatable </a:t>
            </a:r>
            <a:r>
              <a:rPr lang="en-US" sz="1100" b="1" i="0" kern="1200" dirty="0">
                <a:solidFill>
                  <a:schemeClr val="tx1"/>
                </a:solidFill>
                <a:effectLst/>
                <a:latin typeface="Times New Roman" pitchFamily="18" charset="0"/>
                <a:ea typeface="+mn-ea"/>
                <a:cs typeface="+mn-cs"/>
              </a:rPr>
              <a:t>agility</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flexibility</a:t>
            </a:r>
            <a:r>
              <a:rPr lang="en-US" sz="1100" b="0" i="0" kern="1200" dirty="0">
                <a:solidFill>
                  <a:schemeClr val="tx1"/>
                </a:solidFill>
                <a:effectLst/>
                <a:latin typeface="Times New Roman" pitchFamily="18" charset="0"/>
                <a:ea typeface="+mn-ea"/>
                <a:cs typeface="+mn-cs"/>
              </a:rPr>
              <a:t>, and </a:t>
            </a:r>
            <a:r>
              <a:rPr lang="en-US" sz="1100" b="1" i="0" kern="1200" dirty="0">
                <a:solidFill>
                  <a:schemeClr val="tx1"/>
                </a:solidFill>
                <a:effectLst/>
                <a:latin typeface="Times New Roman" pitchFamily="18" charset="0"/>
                <a:ea typeface="+mn-ea"/>
                <a:cs typeface="+mn-cs"/>
              </a:rPr>
              <a:t>TCO</a:t>
            </a:r>
            <a:r>
              <a:rPr lang="en-US" sz="1100" b="0" i="0" kern="1200" dirty="0">
                <a:solidFill>
                  <a:schemeClr val="tx1"/>
                </a:solidFill>
                <a:effectLst/>
                <a:latin typeface="Times New Roman" pitchFamily="18" charset="0"/>
                <a:ea typeface="+mn-ea"/>
                <a:cs typeface="+mn-cs"/>
              </a:rPr>
              <a:t>. </a:t>
            </a:r>
          </a:p>
          <a:p>
            <a:pPr marL="0" marR="0" lvl="0" indent="0" algn="l" defTabSz="914400" rtl="0" eaLnBrk="0" fontAlgn="base" latinLnBrk="0" hangingPunct="0">
              <a:lnSpc>
                <a:spcPct val="85000"/>
              </a:lnSpc>
              <a:spcBef>
                <a:spcPct val="0"/>
              </a:spcBef>
              <a:spcAft>
                <a:spcPct val="30000"/>
              </a:spcAft>
              <a:buClrTx/>
              <a:buSzTx/>
              <a:buFontTx/>
              <a:buNone/>
              <a:tabLst/>
              <a:defRPr/>
            </a:pPr>
            <a:endParaRPr lang="en-US" sz="1100" b="0"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85000"/>
              </a:lnSpc>
              <a:spcBef>
                <a:spcPct val="0"/>
              </a:spcBef>
              <a:spcAft>
                <a:spcPct val="30000"/>
              </a:spcAft>
              <a:buClrTx/>
              <a:buSzTx/>
              <a:buFontTx/>
              <a:buNone/>
              <a:tabLst/>
              <a:defRPr/>
            </a:pPr>
            <a:r>
              <a:rPr lang="en-US" sz="1100" b="1" i="0" kern="1200" dirty="0" err="1">
                <a:solidFill>
                  <a:schemeClr val="tx1"/>
                </a:solidFill>
                <a:effectLst/>
                <a:latin typeface="Times New Roman" pitchFamily="18" charset="0"/>
                <a:ea typeface="+mn-ea"/>
                <a:cs typeface="+mn-cs"/>
              </a:rPr>
              <a:t>Qubole</a:t>
            </a:r>
            <a:r>
              <a:rPr lang="en-US" sz="1100" b="1" i="0" kern="1200" dirty="0">
                <a:solidFill>
                  <a:schemeClr val="tx1"/>
                </a:solidFill>
                <a:effectLst/>
                <a:latin typeface="Times New Roman" pitchFamily="18" charset="0"/>
                <a:ea typeface="+mn-ea"/>
                <a:cs typeface="+mn-cs"/>
              </a:rPr>
              <a:t> customers focus on their data, not their data platform</a:t>
            </a:r>
            <a:r>
              <a:rPr lang="en-US" sz="1100" b="0" i="0" kern="1200" dirty="0">
                <a:solidFill>
                  <a:schemeClr val="tx1"/>
                </a:solidFill>
                <a:effectLst/>
                <a:latin typeface="Times New Roman" pitchFamily="18" charset="0"/>
                <a:ea typeface="+mn-ea"/>
                <a:cs typeface="+mn-cs"/>
              </a:rPr>
              <a:t>. </a:t>
            </a:r>
          </a:p>
          <a:p>
            <a:endParaRPr lang="en-US" dirty="0"/>
          </a:p>
        </p:txBody>
      </p:sp>
      <p:sp>
        <p:nvSpPr>
          <p:cNvPr id="8" name="Footer Placeholder 7">
            <a:extLst>
              <a:ext uri="{FF2B5EF4-FFF2-40B4-BE49-F238E27FC236}">
                <a16:creationId xmlns:a16="http://schemas.microsoft.com/office/drawing/2014/main" id="{4643BA17-C4B5-408D-8C68-D14DB66104FA}"/>
              </a:ext>
            </a:extLst>
          </p:cNvPr>
          <p:cNvSpPr>
            <a:spLocks noGrp="1"/>
          </p:cNvSpPr>
          <p:nvPr>
            <p:ph type="ftr" sz="quarter" idx="10"/>
          </p:nvPr>
        </p:nvSpPr>
        <p:spPr/>
        <p:txBody>
          <a:bodyPr/>
          <a:lstStyle/>
          <a:p>
            <a:pPr>
              <a:defRPr/>
            </a:pPr>
            <a:r>
              <a:rPr lang="en-US"/>
              <a:t>What is Qubole?</a:t>
            </a:r>
            <a:endParaRPr lang="en-US" dirty="0"/>
          </a:p>
        </p:txBody>
      </p:sp>
      <p:sp>
        <p:nvSpPr>
          <p:cNvPr id="9" name="Slide Number Placeholder 8">
            <a:extLst>
              <a:ext uri="{FF2B5EF4-FFF2-40B4-BE49-F238E27FC236}">
                <a16:creationId xmlns:a16="http://schemas.microsoft.com/office/drawing/2014/main" id="{A6A1A36E-C197-42F1-AACB-04494DB69B04}"/>
              </a:ext>
            </a:extLst>
          </p:cNvPr>
          <p:cNvSpPr>
            <a:spLocks noGrp="1"/>
          </p:cNvSpPr>
          <p:nvPr>
            <p:ph type="sldNum" sz="quarter" idx="11"/>
          </p:nvPr>
        </p:nvSpPr>
        <p:spPr/>
        <p:txBody>
          <a:bodyPr/>
          <a:lstStyle/>
          <a:p>
            <a:r>
              <a:rPr lang="en-US"/>
              <a:t>1-</a:t>
            </a:r>
            <a:fld id="{8ED0FADC-E1EB-46DB-B725-67E7A3B960EB}"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take a step back and briefly review what Big Data is…</a:t>
            </a:r>
          </a:p>
          <a:p>
            <a:endParaRPr lang="en-US" dirty="0"/>
          </a:p>
          <a:p>
            <a:r>
              <a:rPr lang="en-US" dirty="0"/>
              <a:t>Big Data means a collection of large datasets that cannot be processed using traditional computing techniques.  </a:t>
            </a:r>
          </a:p>
          <a:p>
            <a:endParaRPr lang="en-US" dirty="0"/>
          </a:p>
          <a:p>
            <a:r>
              <a:rPr lang="en-US" dirty="0"/>
              <a:t>Big Data includes huge </a:t>
            </a:r>
            <a:r>
              <a:rPr lang="en-US" b="1" dirty="0"/>
              <a:t>volume</a:t>
            </a:r>
            <a:r>
              <a:rPr lang="en-US" dirty="0"/>
              <a:t>, </a:t>
            </a:r>
            <a:r>
              <a:rPr lang="en-US" b="1" dirty="0"/>
              <a:t>high-velocity</a:t>
            </a:r>
            <a:r>
              <a:rPr lang="en-US" dirty="0"/>
              <a:t>, and extensible </a:t>
            </a:r>
            <a:r>
              <a:rPr lang="en-US" b="1" dirty="0"/>
              <a:t>variety</a:t>
            </a:r>
            <a:r>
              <a:rPr lang="en-US" dirty="0"/>
              <a:t> of data, including… Structured data, Semi-structured data, and unstructured data.  </a:t>
            </a:r>
          </a:p>
          <a:p>
            <a:endParaRPr lang="en-US" dirty="0"/>
          </a:p>
          <a:p>
            <a:r>
              <a:rPr lang="en-US" dirty="0"/>
              <a:t>The challenges facing you in a big data system are:</a:t>
            </a:r>
          </a:p>
          <a:p>
            <a:pPr marL="171450" indent="-171450">
              <a:buFont typeface="Arial" panose="020B0604020202020204" pitchFamily="34" charset="0"/>
              <a:buChar char="•"/>
            </a:pPr>
            <a:r>
              <a:rPr lang="en-US" b="1" dirty="0"/>
              <a:t>Capturing</a:t>
            </a:r>
            <a:r>
              <a:rPr lang="en-US" dirty="0"/>
              <a:t> the data, </a:t>
            </a:r>
            <a:r>
              <a:rPr lang="en-US" b="1" dirty="0"/>
              <a:t>curation</a:t>
            </a:r>
            <a:r>
              <a:rPr lang="en-US" dirty="0"/>
              <a:t>, </a:t>
            </a:r>
            <a:r>
              <a:rPr lang="en-US" b="1" dirty="0"/>
              <a:t>storage</a:t>
            </a:r>
            <a:r>
              <a:rPr lang="en-US" dirty="0"/>
              <a:t>, </a:t>
            </a:r>
            <a:r>
              <a:rPr lang="en-US" b="1" dirty="0"/>
              <a:t>sharing</a:t>
            </a:r>
            <a:r>
              <a:rPr lang="en-US" dirty="0"/>
              <a:t>, </a:t>
            </a:r>
            <a:r>
              <a:rPr lang="en-US" b="1" dirty="0"/>
              <a:t>transfer</a:t>
            </a:r>
            <a:r>
              <a:rPr lang="en-US" dirty="0"/>
              <a:t>, </a:t>
            </a:r>
            <a:r>
              <a:rPr lang="en-US" b="1" dirty="0"/>
              <a:t>analysis</a:t>
            </a:r>
            <a:r>
              <a:rPr lang="en-US" dirty="0"/>
              <a:t> (or getting additional value out of it), and </a:t>
            </a:r>
            <a:r>
              <a:rPr lang="en-US" b="1" dirty="0"/>
              <a:t>presentation</a:t>
            </a:r>
            <a:r>
              <a:rPr lang="en-US" dirty="0"/>
              <a:t>.  </a:t>
            </a:r>
          </a:p>
        </p:txBody>
      </p:sp>
      <p:sp>
        <p:nvSpPr>
          <p:cNvPr id="4" name="Footer Placeholder 3"/>
          <p:cNvSpPr>
            <a:spLocks noGrp="1"/>
          </p:cNvSpPr>
          <p:nvPr>
            <p:ph type="ftr" sz="quarter" idx="10"/>
          </p:nvPr>
        </p:nvSpPr>
        <p:spPr/>
        <p:txBody>
          <a:bodyPr/>
          <a:lstStyle/>
          <a:p>
            <a:pPr>
              <a:defRPr/>
            </a:pPr>
            <a:r>
              <a:rPr lang="en-US"/>
              <a:t>What is Qubole?</a:t>
            </a:r>
            <a:endParaRPr lang="en-US" dirty="0"/>
          </a:p>
        </p:txBody>
      </p:sp>
      <p:sp>
        <p:nvSpPr>
          <p:cNvPr id="5" name="Slide Number Placeholder 4"/>
          <p:cNvSpPr>
            <a:spLocks noGrp="1"/>
          </p:cNvSpPr>
          <p:nvPr>
            <p:ph type="sldNum" sz="quarter" idx="11"/>
          </p:nvPr>
        </p:nvSpPr>
        <p:spPr/>
        <p:txBody>
          <a:bodyPr/>
          <a:lstStyle/>
          <a:p>
            <a:r>
              <a:rPr lang="en-US"/>
              <a:t>1-</a:t>
            </a:r>
            <a:fld id="{8ED0FADC-E1EB-46DB-B725-67E7A3B960EB}" type="slidenum">
              <a:rPr lang="en-US" smtClean="0"/>
              <a:pPr/>
              <a:t>3</a:t>
            </a:fld>
            <a:endParaRPr lang="en-US" dirty="0"/>
          </a:p>
        </p:txBody>
      </p:sp>
    </p:spTree>
    <p:extLst>
      <p:ext uri="{BB962C8B-B14F-4D97-AF65-F5344CB8AC3E}">
        <p14:creationId xmlns:p14="http://schemas.microsoft.com/office/powerpoint/2010/main" val="161058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err="1">
                <a:solidFill>
                  <a:schemeClr val="tx1"/>
                </a:solidFill>
                <a:effectLst/>
                <a:latin typeface="Times New Roman" pitchFamily="18" charset="0"/>
                <a:ea typeface="+mn-ea"/>
                <a:cs typeface="+mn-cs"/>
              </a:rPr>
              <a:t>Qubole</a:t>
            </a:r>
            <a:r>
              <a:rPr lang="en-US" sz="1100" b="0" i="0" kern="1200" dirty="0">
                <a:solidFill>
                  <a:schemeClr val="tx1"/>
                </a:solidFill>
                <a:effectLst/>
                <a:latin typeface="Times New Roman" pitchFamily="18" charset="0"/>
                <a:ea typeface="+mn-ea"/>
                <a:cs typeface="+mn-cs"/>
              </a:rPr>
              <a:t> provides freedom in terms of choice at the heart of democratizing data access. </a:t>
            </a:r>
          </a:p>
          <a:p>
            <a:pPr marL="228600" indent="-228600">
              <a:buAutoNum type="arabicPeriod"/>
            </a:pPr>
            <a:r>
              <a:rPr lang="en-US" sz="1100" b="0" i="0" kern="1200" dirty="0">
                <a:solidFill>
                  <a:schemeClr val="tx1"/>
                </a:solidFill>
                <a:effectLst/>
                <a:latin typeface="Times New Roman" pitchFamily="18" charset="0"/>
                <a:ea typeface="+mn-ea"/>
                <a:cs typeface="+mn-cs"/>
              </a:rPr>
              <a:t>QDS is </a:t>
            </a:r>
            <a:r>
              <a:rPr lang="en-US" sz="1100" b="1" i="1" kern="1200" dirty="0">
                <a:solidFill>
                  <a:schemeClr val="tx1"/>
                </a:solidFill>
                <a:effectLst/>
                <a:latin typeface="Times New Roman" pitchFamily="18" charset="0"/>
                <a:ea typeface="+mn-ea"/>
                <a:cs typeface="+mn-cs"/>
              </a:rPr>
              <a:t>built for everyone who uses data</a:t>
            </a:r>
            <a:r>
              <a:rPr lang="en-US" sz="1100" b="0" i="0" kern="1200" dirty="0">
                <a:solidFill>
                  <a:schemeClr val="tx1"/>
                </a:solidFill>
                <a:effectLst/>
                <a:latin typeface="Times New Roman" pitchFamily="18" charset="0"/>
                <a:ea typeface="+mn-ea"/>
                <a:cs typeface="+mn-cs"/>
              </a:rPr>
              <a:t>, like </a:t>
            </a:r>
            <a:r>
              <a:rPr lang="en-US" sz="1100" b="1" i="0" kern="1200" dirty="0">
                <a:solidFill>
                  <a:schemeClr val="tx1"/>
                </a:solidFill>
                <a:effectLst/>
                <a:latin typeface="Times New Roman" pitchFamily="18" charset="0"/>
                <a:ea typeface="+mn-ea"/>
                <a:cs typeface="+mn-cs"/>
              </a:rPr>
              <a:t>Data Engineers</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Data Ops</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Data Scientists</a:t>
            </a:r>
            <a:r>
              <a:rPr lang="en-US" sz="1100" b="0" i="0" kern="1200" dirty="0">
                <a:solidFill>
                  <a:schemeClr val="tx1"/>
                </a:solidFill>
                <a:effectLst/>
                <a:latin typeface="Times New Roman" pitchFamily="18" charset="0"/>
                <a:ea typeface="+mn-ea"/>
                <a:cs typeface="+mn-cs"/>
              </a:rPr>
              <a:t>, and </a:t>
            </a:r>
            <a:r>
              <a:rPr lang="en-US" sz="1100" b="1" i="0" kern="1200" dirty="0">
                <a:solidFill>
                  <a:schemeClr val="tx1"/>
                </a:solidFill>
                <a:effectLst/>
                <a:latin typeface="Times New Roman" pitchFamily="18" charset="0"/>
                <a:ea typeface="+mn-ea"/>
                <a:cs typeface="+mn-cs"/>
              </a:rPr>
              <a:t>Data Analysts</a:t>
            </a:r>
            <a:r>
              <a:rPr lang="en-US" sz="1100" b="0" i="0" kern="1200" dirty="0">
                <a:solidFill>
                  <a:schemeClr val="tx1"/>
                </a:solidFill>
                <a:effectLst/>
                <a:latin typeface="Times New Roman" pitchFamily="18" charset="0"/>
                <a:ea typeface="+mn-ea"/>
                <a:cs typeface="+mn-cs"/>
              </a:rPr>
              <a:t>.  </a:t>
            </a:r>
          </a:p>
          <a:p>
            <a:pPr marL="228600" indent="-228600">
              <a:buFont typeface="+mj-lt"/>
              <a:buAutoNum type="arabicPeriod"/>
            </a:pPr>
            <a:r>
              <a:rPr lang="en-US" sz="1100" b="0" i="0" kern="1200" dirty="0">
                <a:solidFill>
                  <a:schemeClr val="tx1"/>
                </a:solidFill>
                <a:effectLst/>
                <a:latin typeface="Times New Roman" pitchFamily="18" charset="0"/>
                <a:ea typeface="+mn-ea"/>
                <a:cs typeface="+mn-cs"/>
              </a:rPr>
              <a:t>It’s designed to </a:t>
            </a:r>
            <a:r>
              <a:rPr lang="en-US" sz="1100" b="1" i="1" kern="1200" dirty="0">
                <a:solidFill>
                  <a:schemeClr val="tx1"/>
                </a:solidFill>
                <a:effectLst/>
                <a:latin typeface="Times New Roman" pitchFamily="18" charset="0"/>
                <a:ea typeface="+mn-ea"/>
                <a:cs typeface="+mn-cs"/>
              </a:rPr>
              <a:t>work the way you do</a:t>
            </a:r>
            <a:r>
              <a:rPr lang="en-US" sz="1100" b="0" i="0" kern="1200" dirty="0">
                <a:solidFill>
                  <a:schemeClr val="tx1"/>
                </a:solidFill>
                <a:effectLst/>
                <a:latin typeface="Times New Roman" pitchFamily="18" charset="0"/>
                <a:ea typeface="+mn-ea"/>
                <a:cs typeface="+mn-cs"/>
              </a:rPr>
              <a:t>, supporting any type of Interface. The QDS is accessible via REST APIs.  You can use Notebooks to build advanced models and visualize data, the BI interface, Command Line, APIs, and Data Connectors.</a:t>
            </a:r>
          </a:p>
          <a:p>
            <a:pPr marL="228600" indent="-228600">
              <a:buAutoNum type="arabicPeriod"/>
            </a:pPr>
            <a:r>
              <a:rPr lang="en-US" sz="1100" b="0" i="0" kern="1200" dirty="0">
                <a:solidFill>
                  <a:schemeClr val="tx1"/>
                </a:solidFill>
                <a:effectLst/>
                <a:latin typeface="Times New Roman" pitchFamily="18" charset="0"/>
                <a:ea typeface="+mn-ea"/>
                <a:cs typeface="+mn-cs"/>
              </a:rPr>
              <a:t>QDS is designed as a </a:t>
            </a:r>
            <a:r>
              <a:rPr lang="en-US" sz="1100" b="1" i="1" u="none" kern="1200" dirty="0">
                <a:solidFill>
                  <a:schemeClr val="tx1"/>
                </a:solidFill>
                <a:effectLst/>
                <a:latin typeface="Times New Roman" pitchFamily="18" charset="0"/>
                <a:ea typeface="+mn-ea"/>
                <a:cs typeface="+mn-cs"/>
              </a:rPr>
              <a:t>single platform for any use-case </a:t>
            </a:r>
            <a:r>
              <a:rPr lang="en-US" sz="1100" b="0" i="0" kern="1200" dirty="0">
                <a:solidFill>
                  <a:schemeClr val="tx1"/>
                </a:solidFill>
                <a:effectLst/>
                <a:latin typeface="Times New Roman" pitchFamily="18" charset="0"/>
                <a:ea typeface="+mn-ea"/>
                <a:cs typeface="+mn-cs"/>
              </a:rPr>
              <a:t>– You can use APIs to schedule data </a:t>
            </a:r>
            <a:r>
              <a:rPr lang="en-US" sz="1100" b="1" i="0" kern="1200" dirty="0">
                <a:solidFill>
                  <a:schemeClr val="tx1"/>
                </a:solidFill>
                <a:effectLst/>
                <a:latin typeface="Times New Roman" pitchFamily="18" charset="0"/>
                <a:ea typeface="+mn-ea"/>
                <a:cs typeface="+mn-cs"/>
              </a:rPr>
              <a:t>ETL</a:t>
            </a:r>
            <a:r>
              <a:rPr lang="en-US" sz="1100" b="0" i="0" kern="1200" dirty="0">
                <a:solidFill>
                  <a:schemeClr val="tx1"/>
                </a:solidFill>
                <a:effectLst/>
                <a:latin typeface="Times New Roman" pitchFamily="18" charset="0"/>
                <a:ea typeface="+mn-ea"/>
                <a:cs typeface="+mn-cs"/>
              </a:rPr>
              <a:t> and Reporting jobs.  You can use the Analyze UI to create and run Ad-hoc queries.  It also provides comprehensive support for deep learning, including numeric computing and high-level neural networks. </a:t>
            </a:r>
          </a:p>
          <a:p>
            <a:pPr marL="228600" indent="-228600">
              <a:buAutoNum type="arabicPeriod"/>
            </a:pPr>
            <a:r>
              <a:rPr lang="en-US" sz="1100" b="0" i="0" kern="1200" dirty="0">
                <a:solidFill>
                  <a:schemeClr val="tx1"/>
                </a:solidFill>
                <a:effectLst/>
                <a:latin typeface="Times New Roman" pitchFamily="18" charset="0"/>
                <a:ea typeface="+mn-ea"/>
                <a:cs typeface="+mn-cs"/>
              </a:rPr>
              <a:t>QDS is based on </a:t>
            </a:r>
            <a:r>
              <a:rPr lang="en-US" sz="1100" b="1" i="0" kern="1200" dirty="0">
                <a:solidFill>
                  <a:schemeClr val="tx1"/>
                </a:solidFill>
                <a:effectLst/>
                <a:latin typeface="Times New Roman" pitchFamily="18" charset="0"/>
                <a:ea typeface="+mn-ea"/>
                <a:cs typeface="+mn-cs"/>
              </a:rPr>
              <a:t>Open Source </a:t>
            </a:r>
            <a:r>
              <a:rPr lang="en-US" sz="1100" b="0" i="0" kern="1200" dirty="0">
                <a:solidFill>
                  <a:schemeClr val="tx1"/>
                </a:solidFill>
                <a:effectLst/>
                <a:latin typeface="Times New Roman" pitchFamily="18" charset="0"/>
                <a:ea typeface="+mn-ea"/>
                <a:cs typeface="+mn-cs"/>
              </a:rPr>
              <a:t>engines or services such as </a:t>
            </a:r>
            <a:r>
              <a:rPr lang="en-US" sz="1100" b="1" i="0" kern="1200" dirty="0">
                <a:solidFill>
                  <a:schemeClr val="tx1"/>
                </a:solidFill>
                <a:effectLst/>
                <a:latin typeface="Times New Roman" pitchFamily="18" charset="0"/>
                <a:ea typeface="+mn-ea"/>
                <a:cs typeface="+mn-cs"/>
              </a:rPr>
              <a:t>Hadoop</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Spark</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Hive</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Presto</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Airflow</a:t>
            </a:r>
            <a:r>
              <a:rPr lang="en-US" sz="1100" b="0" i="0" kern="1200" dirty="0">
                <a:solidFill>
                  <a:schemeClr val="tx1"/>
                </a:solidFill>
                <a:effectLst/>
                <a:latin typeface="Times New Roman" pitchFamily="18" charset="0"/>
                <a:ea typeface="+mn-ea"/>
                <a:cs typeface="+mn-cs"/>
              </a:rPr>
              <a:t>, and others.  </a:t>
            </a:r>
          </a:p>
          <a:p>
            <a:pPr marL="228600" indent="-228600">
              <a:buFont typeface="+mj-lt"/>
              <a:buAutoNum type="arabicPeriod"/>
            </a:pPr>
            <a:r>
              <a:rPr lang="en-US" sz="1100" b="0" i="0" kern="1200" dirty="0">
                <a:solidFill>
                  <a:schemeClr val="tx1"/>
                </a:solidFill>
                <a:effectLst/>
                <a:latin typeface="Times New Roman" pitchFamily="18" charset="0"/>
                <a:ea typeface="+mn-ea"/>
                <a:cs typeface="+mn-cs"/>
              </a:rPr>
              <a:t>It runs on any of the major </a:t>
            </a:r>
            <a:r>
              <a:rPr lang="en-US" sz="1100" b="1" i="0" kern="1200" dirty="0">
                <a:solidFill>
                  <a:schemeClr val="tx1"/>
                </a:solidFill>
                <a:effectLst/>
                <a:latin typeface="Times New Roman" pitchFamily="18" charset="0"/>
                <a:ea typeface="+mn-ea"/>
                <a:cs typeface="+mn-cs"/>
              </a:rPr>
              <a:t>Public Cloud </a:t>
            </a:r>
            <a:r>
              <a:rPr lang="en-US" sz="1100" b="0" i="0" kern="1200" dirty="0">
                <a:solidFill>
                  <a:schemeClr val="tx1"/>
                </a:solidFill>
                <a:effectLst/>
                <a:latin typeface="Times New Roman" pitchFamily="18" charset="0"/>
                <a:ea typeface="+mn-ea"/>
                <a:cs typeface="+mn-cs"/>
              </a:rPr>
              <a:t>platforms like </a:t>
            </a:r>
            <a:r>
              <a:rPr lang="en-US" sz="1100" b="1" i="0" kern="1200" dirty="0">
                <a:solidFill>
                  <a:schemeClr val="tx1"/>
                </a:solidFill>
                <a:effectLst/>
                <a:latin typeface="Times New Roman" pitchFamily="18" charset="0"/>
                <a:ea typeface="+mn-ea"/>
                <a:cs typeface="+mn-cs"/>
              </a:rPr>
              <a:t>Amazon AWS</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Microsoft Azure</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Google Cloud</a:t>
            </a:r>
            <a:r>
              <a:rPr lang="en-US" sz="1100" b="0" i="0" kern="1200" dirty="0">
                <a:solidFill>
                  <a:schemeClr val="tx1"/>
                </a:solidFill>
                <a:effectLst/>
                <a:latin typeface="Times New Roman" pitchFamily="18" charset="0"/>
                <a:ea typeface="+mn-ea"/>
                <a:cs typeface="+mn-cs"/>
              </a:rPr>
              <a:t>, and </a:t>
            </a:r>
            <a:r>
              <a:rPr lang="en-US" sz="1100" b="1" i="0" kern="1200" dirty="0">
                <a:solidFill>
                  <a:schemeClr val="tx1"/>
                </a:solidFill>
                <a:effectLst/>
                <a:latin typeface="Times New Roman" pitchFamily="18" charset="0"/>
                <a:ea typeface="+mn-ea"/>
                <a:cs typeface="+mn-cs"/>
              </a:rPr>
              <a:t>Oracle</a:t>
            </a:r>
            <a:r>
              <a:rPr lang="en-US" sz="1100" b="0" i="0" kern="1200" dirty="0">
                <a:solidFill>
                  <a:schemeClr val="tx1"/>
                </a:solidFill>
                <a:effectLst/>
                <a:latin typeface="Times New Roman" pitchFamily="18" charset="0"/>
                <a:ea typeface="+mn-ea"/>
                <a:cs typeface="+mn-cs"/>
              </a:rPr>
              <a:t>.</a:t>
            </a:r>
          </a:p>
          <a:p>
            <a:pPr marL="228600" indent="-228600">
              <a:buFont typeface="+mj-lt"/>
              <a:buAutoNum type="arabicPeriod"/>
            </a:pPr>
            <a:r>
              <a:rPr lang="en-US" sz="1100" b="0" i="0" kern="1200" dirty="0">
                <a:solidFill>
                  <a:schemeClr val="tx1"/>
                </a:solidFill>
                <a:effectLst/>
                <a:latin typeface="Times New Roman" pitchFamily="18" charset="0"/>
                <a:ea typeface="+mn-ea"/>
                <a:cs typeface="+mn-cs"/>
              </a:rPr>
              <a:t>Cloud </a:t>
            </a:r>
            <a:r>
              <a:rPr lang="en-US" sz="1100" b="1" i="0" kern="1200" dirty="0">
                <a:solidFill>
                  <a:schemeClr val="tx1"/>
                </a:solidFill>
                <a:effectLst/>
                <a:latin typeface="Times New Roman" pitchFamily="18" charset="0"/>
                <a:ea typeface="+mn-ea"/>
                <a:cs typeface="+mn-cs"/>
              </a:rPr>
              <a:t>Agents</a:t>
            </a:r>
            <a:r>
              <a:rPr lang="en-US" sz="1100" b="0" i="0" kern="1200" dirty="0">
                <a:solidFill>
                  <a:schemeClr val="tx1"/>
                </a:solidFill>
                <a:effectLst/>
                <a:latin typeface="Times New Roman" pitchFamily="18" charset="0"/>
                <a:ea typeface="+mn-ea"/>
                <a:cs typeface="+mn-cs"/>
              </a:rPr>
              <a:t> give you several advanced automation capabilities </a:t>
            </a:r>
          </a:p>
          <a:p>
            <a:pPr marL="228600" indent="-228600">
              <a:buFont typeface="+mj-lt"/>
              <a:buAutoNum type="arabicPeriod"/>
            </a:pPr>
            <a:r>
              <a:rPr lang="en-US" sz="1100" b="0" i="0" kern="1200" dirty="0" err="1">
                <a:solidFill>
                  <a:schemeClr val="tx1"/>
                </a:solidFill>
                <a:effectLst/>
                <a:latin typeface="Times New Roman" pitchFamily="18" charset="0"/>
                <a:ea typeface="+mn-ea"/>
                <a:cs typeface="+mn-cs"/>
              </a:rPr>
              <a:t>Qubole’s</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Alerts, Insight, and Recommendations</a:t>
            </a:r>
            <a:r>
              <a:rPr lang="en-US" sz="1100" b="0" i="0" kern="1200" dirty="0">
                <a:solidFill>
                  <a:schemeClr val="tx1"/>
                </a:solidFill>
                <a:effectLst/>
                <a:latin typeface="Times New Roman" pitchFamily="18" charset="0"/>
                <a:ea typeface="+mn-ea"/>
                <a:cs typeface="+mn-cs"/>
              </a:rPr>
              <a:t>, or </a:t>
            </a:r>
            <a:r>
              <a:rPr lang="en-US" sz="1100" b="1" i="0" kern="1200" dirty="0">
                <a:solidFill>
                  <a:schemeClr val="tx1"/>
                </a:solidFill>
                <a:effectLst/>
                <a:latin typeface="Times New Roman" pitchFamily="18" charset="0"/>
                <a:ea typeface="+mn-ea"/>
                <a:cs typeface="+mn-cs"/>
              </a:rPr>
              <a:t>AIR</a:t>
            </a:r>
            <a:r>
              <a:rPr lang="en-US" sz="1100" b="0" i="0" kern="1200" dirty="0">
                <a:solidFill>
                  <a:schemeClr val="tx1"/>
                </a:solidFill>
                <a:effectLst/>
                <a:latin typeface="Times New Roman" pitchFamily="18" charset="0"/>
                <a:ea typeface="+mn-ea"/>
                <a:cs typeface="+mn-cs"/>
              </a:rPr>
              <a:t>, collects </a:t>
            </a:r>
            <a:r>
              <a:rPr lang="en-US" sz="1100" b="1" i="0" kern="1200" dirty="0">
                <a:solidFill>
                  <a:schemeClr val="tx1"/>
                </a:solidFill>
                <a:effectLst/>
                <a:latin typeface="Times New Roman" pitchFamily="18" charset="0"/>
                <a:ea typeface="+mn-ea"/>
                <a:cs typeface="+mn-cs"/>
              </a:rPr>
              <a:t>metadata</a:t>
            </a:r>
            <a:r>
              <a:rPr lang="en-US" sz="1100" b="0" i="0" kern="1200" dirty="0">
                <a:solidFill>
                  <a:schemeClr val="tx1"/>
                </a:solidFill>
                <a:effectLst/>
                <a:latin typeface="Times New Roman" pitchFamily="18" charset="0"/>
                <a:ea typeface="+mn-ea"/>
                <a:cs typeface="+mn-cs"/>
              </a:rPr>
              <a:t> generated from data platform usage, analyzes it, and provides </a:t>
            </a:r>
            <a:r>
              <a:rPr lang="en-US" sz="1100" b="1" i="0" kern="1200" dirty="0">
                <a:solidFill>
                  <a:schemeClr val="tx1"/>
                </a:solidFill>
                <a:effectLst/>
                <a:latin typeface="Times New Roman" pitchFamily="18" charset="0"/>
                <a:ea typeface="+mn-ea"/>
                <a:cs typeface="+mn-cs"/>
              </a:rPr>
              <a:t>insights</a:t>
            </a:r>
            <a:r>
              <a:rPr lang="en-US" sz="1100" b="0" i="0" kern="1200" dirty="0">
                <a:solidFill>
                  <a:schemeClr val="tx1"/>
                </a:solidFill>
                <a:effectLst/>
                <a:latin typeface="Times New Roman" pitchFamily="18" charset="0"/>
                <a:ea typeface="+mn-ea"/>
                <a:cs typeface="+mn-cs"/>
              </a:rPr>
              <a:t> and </a:t>
            </a:r>
            <a:r>
              <a:rPr lang="en-US" sz="1100" b="1" i="0" kern="1200" dirty="0">
                <a:solidFill>
                  <a:schemeClr val="tx1"/>
                </a:solidFill>
                <a:effectLst/>
                <a:latin typeface="Times New Roman" pitchFamily="18" charset="0"/>
                <a:ea typeface="+mn-ea"/>
                <a:cs typeface="+mn-cs"/>
              </a:rPr>
              <a:t>recommendations</a:t>
            </a:r>
            <a:r>
              <a:rPr lang="en-US" sz="1100" b="0" i="0" kern="1200" dirty="0">
                <a:solidFill>
                  <a:schemeClr val="tx1"/>
                </a:solidFill>
                <a:effectLst/>
                <a:latin typeface="Times New Roman" pitchFamily="18" charset="0"/>
                <a:ea typeface="+mn-ea"/>
                <a:cs typeface="+mn-cs"/>
              </a:rPr>
              <a:t> to all types of users, such as Data Consumers, which are Analysts, Data Scientists, and Data Engineers, and Data Service providers, who are the Admins.  </a:t>
            </a:r>
          </a:p>
          <a:p>
            <a:pPr marL="0" indent="0">
              <a:buFont typeface="+mj-lt"/>
              <a:buNone/>
            </a:pPr>
            <a:endParaRPr lang="en-US" sz="1100" b="0" i="0" kern="1200" dirty="0">
              <a:solidFill>
                <a:schemeClr val="tx1"/>
              </a:solidFill>
              <a:effectLst/>
              <a:latin typeface="Times New Roman" pitchFamily="18" charset="0"/>
              <a:ea typeface="+mn-ea"/>
              <a:cs typeface="+mn-cs"/>
            </a:endParaRPr>
          </a:p>
          <a:p>
            <a:endParaRPr lang="en-US" dirty="0"/>
          </a:p>
        </p:txBody>
      </p:sp>
      <p:sp>
        <p:nvSpPr>
          <p:cNvPr id="4" name="Footer Placeholder 3"/>
          <p:cNvSpPr>
            <a:spLocks noGrp="1"/>
          </p:cNvSpPr>
          <p:nvPr>
            <p:ph type="ftr" sz="quarter" idx="10"/>
          </p:nvPr>
        </p:nvSpPr>
        <p:spPr/>
        <p:txBody>
          <a:bodyPr/>
          <a:lstStyle/>
          <a:p>
            <a:pPr>
              <a:defRPr/>
            </a:pPr>
            <a:r>
              <a:rPr lang="en-US"/>
              <a:t>What is Qubole?</a:t>
            </a:r>
            <a:endParaRPr lang="en-US" dirty="0"/>
          </a:p>
        </p:txBody>
      </p:sp>
      <p:sp>
        <p:nvSpPr>
          <p:cNvPr id="5" name="Slide Number Placeholder 4"/>
          <p:cNvSpPr>
            <a:spLocks noGrp="1"/>
          </p:cNvSpPr>
          <p:nvPr>
            <p:ph type="sldNum" sz="quarter" idx="11"/>
          </p:nvPr>
        </p:nvSpPr>
        <p:spPr/>
        <p:txBody>
          <a:bodyPr/>
          <a:lstStyle/>
          <a:p>
            <a:r>
              <a:rPr lang="en-US"/>
              <a:t>1-</a:t>
            </a:r>
            <a:fld id="{8ED0FADC-E1EB-46DB-B725-67E7A3B960EB}" type="slidenum">
              <a:rPr lang="en-US" smtClean="0"/>
              <a:pPr/>
              <a:t>4</a:t>
            </a:fld>
            <a:endParaRPr lang="en-US" dirty="0"/>
          </a:p>
        </p:txBody>
      </p:sp>
    </p:spTree>
    <p:extLst>
      <p:ext uri="{BB962C8B-B14F-4D97-AF65-F5344CB8AC3E}">
        <p14:creationId xmlns:p14="http://schemas.microsoft.com/office/powerpoint/2010/main" val="335419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all this talk about Hadoop?</a:t>
            </a:r>
          </a:p>
          <a:p>
            <a:endParaRPr lang="en-US" dirty="0"/>
          </a:p>
          <a:p>
            <a:r>
              <a:rPr lang="en-US" dirty="0"/>
              <a:t>In 2005, Doug Cutting, Mike </a:t>
            </a:r>
            <a:r>
              <a:rPr lang="en-US" dirty="0" err="1"/>
              <a:t>Cafarella</a:t>
            </a:r>
            <a:r>
              <a:rPr lang="en-US" dirty="0"/>
              <a:t>, and their team took the solution provided by Google </a:t>
            </a:r>
            <a:r>
              <a:rPr lang="en-US" b="1" dirty="0"/>
              <a:t>MapReduce</a:t>
            </a:r>
            <a:r>
              <a:rPr lang="en-US" dirty="0"/>
              <a:t> and started an Open Source project called </a:t>
            </a:r>
            <a:r>
              <a:rPr lang="en-US" b="1" dirty="0"/>
              <a:t>HADOOP</a:t>
            </a:r>
            <a:r>
              <a:rPr lang="en-US" dirty="0"/>
              <a:t>.  Doug named the project after his son’s toy elephant.  Now, Apache Hadoop is a registered trademark of the Apache Software Foundation. </a:t>
            </a:r>
          </a:p>
          <a:p>
            <a:endParaRPr lang="en-US" dirty="0"/>
          </a:p>
          <a:p>
            <a:r>
              <a:rPr lang="en-US" dirty="0"/>
              <a:t>Hadoop is an open-source framework that enables </a:t>
            </a:r>
            <a:r>
              <a:rPr lang="en-US" u="sng" dirty="0"/>
              <a:t>storage </a:t>
            </a:r>
            <a:r>
              <a:rPr lang="en-US" u="none" dirty="0"/>
              <a:t>and</a:t>
            </a:r>
            <a:r>
              <a:rPr lang="en-US" u="sng" dirty="0"/>
              <a:t> process </a:t>
            </a:r>
            <a:r>
              <a:rPr lang="en-US" dirty="0"/>
              <a:t>of big data in a </a:t>
            </a:r>
            <a:r>
              <a:rPr lang="en-US" b="1" dirty="0"/>
              <a:t>distributed</a:t>
            </a:r>
            <a:r>
              <a:rPr lang="en-US" dirty="0"/>
              <a:t> environment across </a:t>
            </a:r>
            <a:r>
              <a:rPr lang="en-US" b="1" dirty="0"/>
              <a:t>clusters of computers</a:t>
            </a:r>
            <a:r>
              <a:rPr lang="en-US" dirty="0"/>
              <a:t> using simple programming models. It’s designed to scale up from single servers to thousands of machines, each offering local computation and storage.  </a:t>
            </a:r>
          </a:p>
          <a:p>
            <a:endParaRPr lang="en-US" dirty="0"/>
          </a:p>
          <a:p>
            <a:r>
              <a:rPr lang="en-US" dirty="0"/>
              <a:t>Hadoop runs applications using the MapReduce algorithm, where the data is processed in parallel on different CPU nodes.  The Hadoop framework is capable enough to support applications capable of running on clusters of computers and they could perform complete statistical analysis for a huge amount of data. </a:t>
            </a:r>
          </a:p>
        </p:txBody>
      </p:sp>
      <p:sp>
        <p:nvSpPr>
          <p:cNvPr id="4" name="Footer Placeholder 3"/>
          <p:cNvSpPr>
            <a:spLocks noGrp="1"/>
          </p:cNvSpPr>
          <p:nvPr>
            <p:ph type="ftr" sz="quarter" idx="10"/>
          </p:nvPr>
        </p:nvSpPr>
        <p:spPr/>
        <p:txBody>
          <a:bodyPr/>
          <a:lstStyle/>
          <a:p>
            <a:pPr>
              <a:defRPr/>
            </a:pPr>
            <a:r>
              <a:rPr lang="en-US"/>
              <a:t>What is Qubole?</a:t>
            </a:r>
            <a:endParaRPr lang="en-US" dirty="0"/>
          </a:p>
        </p:txBody>
      </p:sp>
      <p:sp>
        <p:nvSpPr>
          <p:cNvPr id="5" name="Slide Number Placeholder 4"/>
          <p:cNvSpPr>
            <a:spLocks noGrp="1"/>
          </p:cNvSpPr>
          <p:nvPr>
            <p:ph type="sldNum" sz="quarter" idx="11"/>
          </p:nvPr>
        </p:nvSpPr>
        <p:spPr/>
        <p:txBody>
          <a:bodyPr/>
          <a:lstStyle/>
          <a:p>
            <a:r>
              <a:rPr lang="en-US"/>
              <a:t>1-</a:t>
            </a:r>
            <a:fld id="{8ED0FADC-E1EB-46DB-B725-67E7A3B960EB}" type="slidenum">
              <a:rPr lang="en-US" smtClean="0"/>
              <a:pPr/>
              <a:t>5</a:t>
            </a:fld>
            <a:endParaRPr lang="en-US" dirty="0"/>
          </a:p>
        </p:txBody>
      </p:sp>
    </p:spTree>
    <p:extLst>
      <p:ext uri="{BB962C8B-B14F-4D97-AF65-F5344CB8AC3E}">
        <p14:creationId xmlns:p14="http://schemas.microsoft.com/office/powerpoint/2010/main" val="403716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bottlenecks to overcome when getting Hadoop deployments launched.  </a:t>
            </a:r>
          </a:p>
          <a:p>
            <a:pPr marL="171450" indent="-171450">
              <a:buFont typeface="Arial" panose="020B0604020202020204" pitchFamily="34" charset="0"/>
              <a:buChar char="•"/>
            </a:pPr>
            <a:r>
              <a:rPr lang="en-US" dirty="0"/>
              <a:t>First are the upfront costs for hardware and expert staff.  </a:t>
            </a:r>
          </a:p>
          <a:p>
            <a:pPr marL="171450" indent="-171450">
              <a:buFont typeface="Arial" panose="020B0604020202020204" pitchFamily="34" charset="0"/>
              <a:buChar char="•"/>
            </a:pPr>
            <a:r>
              <a:rPr lang="en-US" dirty="0"/>
              <a:t>Second is the complexity of deploying and maintaining Hadoop clusters and related software.</a:t>
            </a:r>
          </a:p>
          <a:p>
            <a:pPr marL="171450" indent="-171450">
              <a:buFont typeface="Arial" panose="020B0604020202020204" pitchFamily="34" charset="0"/>
              <a:buChar char="•"/>
            </a:pPr>
            <a:r>
              <a:rPr lang="en-US" dirty="0"/>
              <a:t>Another problem is often the lack of talented big data infrastructure and hardware professionals.</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Footer Placeholder 3"/>
          <p:cNvSpPr>
            <a:spLocks noGrp="1"/>
          </p:cNvSpPr>
          <p:nvPr>
            <p:ph type="ftr" sz="quarter" idx="10"/>
          </p:nvPr>
        </p:nvSpPr>
        <p:spPr/>
        <p:txBody>
          <a:bodyPr/>
          <a:lstStyle/>
          <a:p>
            <a:pPr>
              <a:defRPr/>
            </a:pPr>
            <a:r>
              <a:rPr lang="en-US"/>
              <a:t>What is Qubole?</a:t>
            </a:r>
            <a:endParaRPr lang="en-US" dirty="0"/>
          </a:p>
        </p:txBody>
      </p:sp>
      <p:sp>
        <p:nvSpPr>
          <p:cNvPr id="5" name="Slide Number Placeholder 4"/>
          <p:cNvSpPr>
            <a:spLocks noGrp="1"/>
          </p:cNvSpPr>
          <p:nvPr>
            <p:ph type="sldNum" sz="quarter" idx="11"/>
          </p:nvPr>
        </p:nvSpPr>
        <p:spPr/>
        <p:txBody>
          <a:bodyPr/>
          <a:lstStyle/>
          <a:p>
            <a:r>
              <a:rPr lang="en-US"/>
              <a:t>1-</a:t>
            </a:r>
            <a:fld id="{8ED0FADC-E1EB-46DB-B725-67E7A3B960EB}" type="slidenum">
              <a:rPr lang="en-US" smtClean="0"/>
              <a:pPr/>
              <a:t>6</a:t>
            </a:fld>
            <a:endParaRPr lang="en-US" dirty="0"/>
          </a:p>
        </p:txBody>
      </p:sp>
    </p:spTree>
    <p:extLst>
      <p:ext uri="{BB962C8B-B14F-4D97-AF65-F5344CB8AC3E}">
        <p14:creationId xmlns:p14="http://schemas.microsoft.com/office/powerpoint/2010/main" val="329227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err="1"/>
              <a:t>Qubole</a:t>
            </a:r>
            <a:r>
              <a:rPr lang="en-US" b="1" dirty="0"/>
              <a:t> Data Service</a:t>
            </a:r>
            <a:r>
              <a:rPr lang="en-US" dirty="0"/>
              <a:t> uses the public cloud to abstract the complexities of Hadoop infrastructure operations.  It drives activities like provisioning, orchestration, management, auto-scaling, data visualization, and so on.  It starts with more than a dozen data connectors for importing and exporting data to and from the platform, including connectors for MongoDB, Google Analytics, HP Vertica, and Oracle to name a few.  The core of the service is </a:t>
            </a:r>
            <a:r>
              <a:rPr lang="en-US" dirty="0" err="1"/>
              <a:t>Qubole’s</a:t>
            </a:r>
            <a:r>
              <a:rPr lang="en-US" dirty="0"/>
              <a:t> managed Hadoop platform, which includes support for Hive, </a:t>
            </a:r>
            <a:r>
              <a:rPr lang="en-US" dirty="0" err="1"/>
              <a:t>Sqoop</a:t>
            </a:r>
            <a:r>
              <a:rPr lang="en-US" dirty="0"/>
              <a:t>, Pig, and </a:t>
            </a:r>
            <a:r>
              <a:rPr lang="en-US" dirty="0" err="1"/>
              <a:t>Oozie</a:t>
            </a:r>
            <a:r>
              <a:rPr lang="en-US" dirty="0"/>
              <a:t>, as well as an SDK for building applications in Python.  </a:t>
            </a:r>
          </a:p>
          <a:p>
            <a:endParaRPr lang="en-US" dirty="0"/>
          </a:p>
          <a:p>
            <a:r>
              <a:rPr lang="en-US" dirty="0"/>
              <a:t>Data is stored in S3 - and Hadoop clusters include Auto-Scaling capabilities.  MapReduce jobs and SQL-style queries can be created using an interactive graphical interface.  You can run queries to analyze your data, schedule jobs, and visualize data to </a:t>
            </a:r>
            <a:r>
              <a:rPr lang="en-US" b="1" dirty="0"/>
              <a:t>detect patterns</a:t>
            </a:r>
            <a:r>
              <a:rPr lang="en-US" dirty="0"/>
              <a:t>. </a:t>
            </a:r>
          </a:p>
          <a:p>
            <a:endParaRPr lang="en-US" dirty="0"/>
          </a:p>
        </p:txBody>
      </p:sp>
      <p:sp>
        <p:nvSpPr>
          <p:cNvPr id="4" name="Footer Placeholder 3"/>
          <p:cNvSpPr>
            <a:spLocks noGrp="1"/>
          </p:cNvSpPr>
          <p:nvPr>
            <p:ph type="ftr" sz="quarter" idx="10"/>
          </p:nvPr>
        </p:nvSpPr>
        <p:spPr/>
        <p:txBody>
          <a:bodyPr/>
          <a:lstStyle/>
          <a:p>
            <a:pPr>
              <a:defRPr/>
            </a:pPr>
            <a:r>
              <a:rPr lang="en-US"/>
              <a:t>What is Qubole?</a:t>
            </a:r>
            <a:endParaRPr lang="en-US" dirty="0"/>
          </a:p>
        </p:txBody>
      </p:sp>
      <p:sp>
        <p:nvSpPr>
          <p:cNvPr id="5" name="Slide Number Placeholder 4"/>
          <p:cNvSpPr>
            <a:spLocks noGrp="1"/>
          </p:cNvSpPr>
          <p:nvPr>
            <p:ph type="sldNum" sz="quarter" idx="11"/>
          </p:nvPr>
        </p:nvSpPr>
        <p:spPr/>
        <p:txBody>
          <a:bodyPr/>
          <a:lstStyle/>
          <a:p>
            <a:r>
              <a:rPr lang="en-US"/>
              <a:t>1-</a:t>
            </a:r>
            <a:fld id="{8ED0FADC-E1EB-46DB-B725-67E7A3B960EB}" type="slidenum">
              <a:rPr lang="en-US" smtClean="0"/>
              <a:pPr/>
              <a:t>7</a:t>
            </a:fld>
            <a:endParaRPr lang="en-US" dirty="0"/>
          </a:p>
        </p:txBody>
      </p:sp>
    </p:spTree>
    <p:extLst>
      <p:ext uri="{BB962C8B-B14F-4D97-AF65-F5344CB8AC3E}">
        <p14:creationId xmlns:p14="http://schemas.microsoft.com/office/powerpoint/2010/main" val="350664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5000"/>
              </a:lnSpc>
              <a:spcBef>
                <a:spcPct val="0"/>
              </a:spcBef>
              <a:spcAft>
                <a:spcPct val="30000"/>
              </a:spcAft>
              <a:buClrTx/>
              <a:buSzTx/>
              <a:buFontTx/>
              <a:buNone/>
              <a:tabLst/>
              <a:defRPr/>
            </a:pPr>
            <a:r>
              <a:rPr lang="en-US" sz="1100" kern="1200" dirty="0">
                <a:solidFill>
                  <a:schemeClr val="tx1"/>
                </a:solidFill>
                <a:effectLst/>
                <a:latin typeface="Times New Roman" pitchFamily="18" charset="0"/>
                <a:ea typeface="+mn-ea"/>
                <a:cs typeface="+mn-cs"/>
              </a:rPr>
              <a:t>As a managed cloud service, </a:t>
            </a:r>
            <a:r>
              <a:rPr lang="en-US" sz="1100" kern="1200" dirty="0" err="1">
                <a:solidFill>
                  <a:schemeClr val="tx1"/>
                </a:solidFill>
                <a:effectLst/>
                <a:latin typeface="Times New Roman" pitchFamily="18" charset="0"/>
                <a:ea typeface="+mn-ea"/>
                <a:cs typeface="+mn-cs"/>
              </a:rPr>
              <a:t>Qubole</a:t>
            </a:r>
            <a:r>
              <a:rPr lang="en-US" sz="1100" kern="1200" dirty="0">
                <a:solidFill>
                  <a:schemeClr val="tx1"/>
                </a:solidFill>
                <a:effectLst/>
                <a:latin typeface="Times New Roman" pitchFamily="18" charset="0"/>
                <a:ea typeface="+mn-ea"/>
                <a:cs typeface="+mn-cs"/>
              </a:rPr>
              <a:t> handles all operations, meaning users don’t need to provision hardware, configure clusters, or continually tune clusters to maintain performance.  Clusters are spun-up only when jobs are kicked off and they are automatically expanded </a:t>
            </a:r>
            <a:r>
              <a:rPr lang="en-US" sz="1100" b="1" u="sng" kern="1200" dirty="0">
                <a:solidFill>
                  <a:schemeClr val="tx1"/>
                </a:solidFill>
                <a:effectLst/>
                <a:latin typeface="Times New Roman" pitchFamily="18" charset="0"/>
                <a:ea typeface="+mn-ea"/>
                <a:cs typeface="+mn-cs"/>
              </a:rPr>
              <a:t>or contracted </a:t>
            </a:r>
            <a:r>
              <a:rPr lang="en-US" sz="1100" kern="1200" dirty="0">
                <a:solidFill>
                  <a:schemeClr val="tx1"/>
                </a:solidFill>
                <a:effectLst/>
                <a:latin typeface="Times New Roman" pitchFamily="18" charset="0"/>
                <a:ea typeface="+mn-ea"/>
                <a:cs typeface="+mn-cs"/>
              </a:rPr>
              <a:t>based on the characteristics of given workloads.  QDS also leverages AWS’s </a:t>
            </a:r>
            <a:r>
              <a:rPr lang="en-US" sz="1100" b="1" kern="1200" dirty="0">
                <a:solidFill>
                  <a:schemeClr val="tx1"/>
                </a:solidFill>
                <a:effectLst/>
                <a:latin typeface="Times New Roman" pitchFamily="18" charset="0"/>
                <a:ea typeface="+mn-ea"/>
                <a:cs typeface="+mn-cs"/>
              </a:rPr>
              <a:t>Spot</a:t>
            </a:r>
            <a:r>
              <a:rPr lang="en-US" sz="1100" kern="1200" dirty="0">
                <a:solidFill>
                  <a:schemeClr val="tx1"/>
                </a:solidFill>
                <a:effectLst/>
                <a:latin typeface="Times New Roman" pitchFamily="18" charset="0"/>
                <a:ea typeface="+mn-ea"/>
                <a:cs typeface="+mn-cs"/>
              </a:rPr>
              <a:t> market, allowing users to bid on </a:t>
            </a:r>
            <a:r>
              <a:rPr lang="en-US" sz="1100" b="1" kern="1200" dirty="0">
                <a:solidFill>
                  <a:schemeClr val="tx1"/>
                </a:solidFill>
                <a:effectLst/>
                <a:latin typeface="Times New Roman" pitchFamily="18" charset="0"/>
                <a:ea typeface="+mn-ea"/>
                <a:cs typeface="+mn-cs"/>
              </a:rPr>
              <a:t>Spot instances</a:t>
            </a:r>
            <a:r>
              <a:rPr lang="en-US" sz="1100" kern="1200" dirty="0">
                <a:solidFill>
                  <a:schemeClr val="tx1"/>
                </a:solidFill>
                <a:effectLst/>
                <a:latin typeface="Times New Roman" pitchFamily="18" charset="0"/>
                <a:ea typeface="+mn-ea"/>
                <a:cs typeface="+mn-cs"/>
              </a:rPr>
              <a:t> based on maximum willing price.</a:t>
            </a:r>
          </a:p>
          <a:p>
            <a:endParaRPr lang="en-US" dirty="0"/>
          </a:p>
          <a:p>
            <a:pPr marL="0" marR="0" lvl="0" indent="0" algn="l" defTabSz="914400" rtl="0" eaLnBrk="0" fontAlgn="base" latinLnBrk="0" hangingPunct="0">
              <a:lnSpc>
                <a:spcPct val="85000"/>
              </a:lnSpc>
              <a:spcBef>
                <a:spcPct val="0"/>
              </a:spcBef>
              <a:spcAft>
                <a:spcPct val="30000"/>
              </a:spcAft>
              <a:buClrTx/>
              <a:buSzTx/>
              <a:buFontTx/>
              <a:buNone/>
              <a:tabLst/>
              <a:defRPr/>
            </a:pPr>
            <a:r>
              <a:rPr lang="en-US" sz="1100" kern="1200" dirty="0">
                <a:solidFill>
                  <a:schemeClr val="tx1"/>
                </a:solidFill>
                <a:effectLst/>
                <a:latin typeface="Times New Roman" pitchFamily="18" charset="0"/>
                <a:ea typeface="+mn-ea"/>
                <a:cs typeface="+mn-cs"/>
              </a:rPr>
              <a:t>As for performance, </a:t>
            </a:r>
            <a:r>
              <a:rPr lang="en-US" sz="1100" kern="1200" dirty="0" err="1">
                <a:solidFill>
                  <a:schemeClr val="tx1"/>
                </a:solidFill>
                <a:effectLst/>
                <a:latin typeface="Times New Roman" pitchFamily="18" charset="0"/>
                <a:ea typeface="+mn-ea"/>
                <a:cs typeface="+mn-cs"/>
              </a:rPr>
              <a:t>Qubole</a:t>
            </a:r>
            <a:r>
              <a:rPr lang="en-US" sz="1100" kern="1200" dirty="0">
                <a:solidFill>
                  <a:schemeClr val="tx1"/>
                </a:solidFill>
                <a:effectLst/>
                <a:latin typeface="Times New Roman" pitchFamily="18" charset="0"/>
                <a:ea typeface="+mn-ea"/>
                <a:cs typeface="+mn-cs"/>
              </a:rPr>
              <a:t> has optimized Hive, the open source data warehouse framework for querying Hadoop data.  In addition, we have built IO optimizers for S3. </a:t>
            </a:r>
          </a:p>
          <a:p>
            <a:pPr marL="0" marR="0" lvl="0" indent="0" algn="l" defTabSz="914400" rtl="0" eaLnBrk="0" fontAlgn="base" latinLnBrk="0" hangingPunct="0">
              <a:lnSpc>
                <a:spcPct val="85000"/>
              </a:lnSpc>
              <a:spcBef>
                <a:spcPct val="0"/>
              </a:spcBef>
              <a:spcAft>
                <a:spcPct val="30000"/>
              </a:spcAft>
              <a:buClrTx/>
              <a:buSzTx/>
              <a:buFontTx/>
              <a:buNone/>
              <a:tabLst/>
              <a:defRPr/>
            </a:pPr>
            <a:r>
              <a:rPr lang="en-US" sz="1100" kern="1200" dirty="0">
                <a:solidFill>
                  <a:schemeClr val="tx1"/>
                </a:solidFill>
                <a:effectLst/>
                <a:latin typeface="Times New Roman" pitchFamily="18" charset="0"/>
                <a:ea typeface="+mn-ea"/>
                <a:cs typeface="+mn-cs"/>
              </a:rPr>
              <a:t>QDS also supports Presto, another open source project for performing interactive SQL-style analytics against petabytes of data.  Like Hive, Presto was also created by Facebook. Facebook claims Presto is orders of magnitude more efficient than Hive and can return query results in milliseconds.</a:t>
            </a:r>
          </a:p>
          <a:p>
            <a:endParaRPr lang="en-US" dirty="0"/>
          </a:p>
          <a:p>
            <a:r>
              <a:rPr lang="en-US" dirty="0"/>
              <a:t>The benefits of a Hadoop managed service like QDS is that it removes the need for upfront capital expenditure on hardware and the need to hire expensive and scarce Big Data practitioners. Users can focus their attention on distilling actionable </a:t>
            </a:r>
            <a:r>
              <a:rPr lang="en-US" b="1" i="1" dirty="0"/>
              <a:t>insights</a:t>
            </a:r>
            <a:r>
              <a:rPr lang="en-US" dirty="0"/>
              <a:t> from the data rather than on maintaining the infrastructure to support such analysis.  But it requires users to move critical data to the cloud, where security and SLA standards do not always match expectations.</a:t>
            </a:r>
          </a:p>
        </p:txBody>
      </p:sp>
      <p:sp>
        <p:nvSpPr>
          <p:cNvPr id="4" name="Footer Placeholder 3"/>
          <p:cNvSpPr>
            <a:spLocks noGrp="1"/>
          </p:cNvSpPr>
          <p:nvPr>
            <p:ph type="ftr" sz="quarter" idx="10"/>
          </p:nvPr>
        </p:nvSpPr>
        <p:spPr/>
        <p:txBody>
          <a:bodyPr/>
          <a:lstStyle/>
          <a:p>
            <a:pPr>
              <a:defRPr/>
            </a:pPr>
            <a:r>
              <a:rPr lang="en-US"/>
              <a:t>What is Qubole?</a:t>
            </a:r>
            <a:endParaRPr lang="en-US" dirty="0"/>
          </a:p>
        </p:txBody>
      </p:sp>
      <p:sp>
        <p:nvSpPr>
          <p:cNvPr id="5" name="Slide Number Placeholder 4"/>
          <p:cNvSpPr>
            <a:spLocks noGrp="1"/>
          </p:cNvSpPr>
          <p:nvPr>
            <p:ph type="sldNum" sz="quarter" idx="11"/>
          </p:nvPr>
        </p:nvSpPr>
        <p:spPr/>
        <p:txBody>
          <a:bodyPr/>
          <a:lstStyle/>
          <a:p>
            <a:r>
              <a:rPr lang="en-US"/>
              <a:t>1-</a:t>
            </a:r>
            <a:fld id="{8ED0FADC-E1EB-46DB-B725-67E7A3B960EB}" type="slidenum">
              <a:rPr lang="en-US" smtClean="0"/>
              <a:pPr/>
              <a:t>8</a:t>
            </a:fld>
            <a:endParaRPr lang="en-US" dirty="0"/>
          </a:p>
        </p:txBody>
      </p:sp>
    </p:spTree>
    <p:extLst>
      <p:ext uri="{BB962C8B-B14F-4D97-AF65-F5344CB8AC3E}">
        <p14:creationId xmlns:p14="http://schemas.microsoft.com/office/powerpoint/2010/main" val="2162769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i="0" kern="1200" dirty="0">
              <a:solidFill>
                <a:schemeClr val="tx1"/>
              </a:solidFill>
              <a:effectLst/>
              <a:latin typeface="Times New Roman" pitchFamily="18" charset="0"/>
              <a:ea typeface="+mn-ea"/>
              <a:cs typeface="+mn-cs"/>
            </a:endParaRPr>
          </a:p>
          <a:p>
            <a:r>
              <a:rPr lang="en-US" sz="1100" b="0" i="0" kern="1200" dirty="0">
                <a:solidFill>
                  <a:schemeClr val="tx1"/>
                </a:solidFill>
                <a:effectLst/>
                <a:latin typeface="Times New Roman" pitchFamily="18" charset="0"/>
                <a:ea typeface="+mn-ea"/>
                <a:cs typeface="+mn-cs"/>
              </a:rPr>
              <a:t>The </a:t>
            </a:r>
            <a:r>
              <a:rPr lang="en-US" sz="1100" b="1" i="0" kern="1200" dirty="0">
                <a:solidFill>
                  <a:schemeClr val="tx1"/>
                </a:solidFill>
                <a:effectLst/>
                <a:latin typeface="Times New Roman" pitchFamily="18" charset="0"/>
                <a:ea typeface="+mn-ea"/>
                <a:cs typeface="+mn-cs"/>
              </a:rPr>
              <a:t>scalability, agility, and cost savings</a:t>
            </a:r>
            <a:r>
              <a:rPr lang="en-US" sz="1100" b="0" i="0" kern="1200" dirty="0">
                <a:solidFill>
                  <a:schemeClr val="tx1"/>
                </a:solidFill>
                <a:effectLst/>
                <a:latin typeface="Times New Roman" pitchFamily="18" charset="0"/>
                <a:ea typeface="+mn-ea"/>
                <a:cs typeface="+mn-cs"/>
              </a:rPr>
              <a:t> promise of the cloud can only be fully realized if resources are optimally managed. Public clouds, like AWS, offer different types of cloud resources for a reason. There are cheaper AWS </a:t>
            </a:r>
            <a:r>
              <a:rPr lang="en-US" sz="1100" b="1" i="0" kern="1200" dirty="0">
                <a:solidFill>
                  <a:schemeClr val="tx1"/>
                </a:solidFill>
                <a:effectLst/>
                <a:latin typeface="Times New Roman" pitchFamily="18" charset="0"/>
                <a:ea typeface="+mn-ea"/>
                <a:cs typeface="+mn-cs"/>
              </a:rPr>
              <a:t>S3</a:t>
            </a:r>
            <a:r>
              <a:rPr lang="en-US" sz="1100" b="0" i="0" kern="1200" dirty="0">
                <a:solidFill>
                  <a:schemeClr val="tx1"/>
                </a:solidFill>
                <a:effectLst/>
                <a:latin typeface="Times New Roman" pitchFamily="18" charset="0"/>
                <a:ea typeface="+mn-ea"/>
                <a:cs typeface="+mn-cs"/>
              </a:rPr>
              <a:t>, more expensive </a:t>
            </a:r>
            <a:r>
              <a:rPr lang="en-US" sz="1100" b="1" i="0" kern="1200" dirty="0">
                <a:solidFill>
                  <a:schemeClr val="tx1"/>
                </a:solidFill>
                <a:effectLst/>
                <a:latin typeface="Times New Roman" pitchFamily="18" charset="0"/>
                <a:ea typeface="+mn-ea"/>
                <a:cs typeface="+mn-cs"/>
              </a:rPr>
              <a:t>EC2</a:t>
            </a:r>
            <a:r>
              <a:rPr lang="en-US" sz="1100" b="0" i="0" kern="1200" dirty="0">
                <a:solidFill>
                  <a:schemeClr val="tx1"/>
                </a:solidFill>
                <a:effectLst/>
                <a:latin typeface="Times New Roman" pitchFamily="18" charset="0"/>
                <a:ea typeface="+mn-ea"/>
                <a:cs typeface="+mn-cs"/>
              </a:rPr>
              <a:t>, spare-capacity </a:t>
            </a:r>
            <a:r>
              <a:rPr lang="en-US" sz="1100" b="1" i="0" kern="1200" dirty="0">
                <a:solidFill>
                  <a:schemeClr val="tx1"/>
                </a:solidFill>
                <a:effectLst/>
                <a:latin typeface="Times New Roman" pitchFamily="18" charset="0"/>
                <a:ea typeface="+mn-ea"/>
                <a:cs typeface="+mn-cs"/>
              </a:rPr>
              <a:t>Spot</a:t>
            </a:r>
            <a:r>
              <a:rPr lang="en-US" sz="1100" b="0" i="0" kern="1200" dirty="0">
                <a:solidFill>
                  <a:schemeClr val="tx1"/>
                </a:solidFill>
                <a:effectLst/>
                <a:latin typeface="Times New Roman" pitchFamily="18" charset="0"/>
                <a:ea typeface="+mn-ea"/>
                <a:cs typeface="+mn-cs"/>
              </a:rPr>
              <a:t> instances that can be purchased at a discount, and more. While this portfolio of resources offers the </a:t>
            </a:r>
            <a:r>
              <a:rPr lang="en-US" sz="1100" b="0" i="1" kern="1200" dirty="0">
                <a:solidFill>
                  <a:schemeClr val="tx1"/>
                </a:solidFill>
                <a:effectLst/>
                <a:latin typeface="Times New Roman" pitchFamily="18" charset="0"/>
                <a:ea typeface="+mn-ea"/>
                <a:cs typeface="+mn-cs"/>
              </a:rPr>
              <a:t>possibility </a:t>
            </a:r>
            <a:r>
              <a:rPr lang="en-US" sz="1100" b="0" i="0" kern="1200" dirty="0">
                <a:solidFill>
                  <a:schemeClr val="tx1"/>
                </a:solidFill>
                <a:effectLst/>
                <a:latin typeface="Times New Roman" pitchFamily="18" charset="0"/>
                <a:ea typeface="+mn-ea"/>
                <a:cs typeface="+mn-cs"/>
              </a:rPr>
              <a:t>of rapid scaling, agility, and cost savings, actually putting these principles into practice is not straightforward. Many companies are missing out on a massive cost savings by not using these resources as efficiently as possible.</a:t>
            </a:r>
          </a:p>
          <a:p>
            <a:pPr marL="0" marR="0" lvl="0" indent="0" algn="l" defTabSz="914400" rtl="0" eaLnBrk="0" fontAlgn="base" latinLnBrk="0" hangingPunct="0">
              <a:lnSpc>
                <a:spcPct val="85000"/>
              </a:lnSpc>
              <a:spcBef>
                <a:spcPct val="0"/>
              </a:spcBef>
              <a:spcAft>
                <a:spcPct val="30000"/>
              </a:spcAft>
              <a:buClrTx/>
              <a:buSzTx/>
              <a:buFontTx/>
              <a:buNone/>
              <a:tabLst/>
              <a:defRPr/>
            </a:pPr>
            <a:r>
              <a:rPr lang="en-US" sz="1100" b="0" i="0" kern="1200" dirty="0" err="1">
                <a:solidFill>
                  <a:schemeClr val="tx1"/>
                </a:solidFill>
                <a:effectLst/>
                <a:latin typeface="Times New Roman" pitchFamily="18" charset="0"/>
                <a:ea typeface="+mn-ea"/>
                <a:cs typeface="+mn-cs"/>
              </a:rPr>
              <a:t>Qubole’s</a:t>
            </a:r>
            <a:r>
              <a:rPr lang="en-US" sz="1100" b="0" i="0" kern="1200" dirty="0">
                <a:solidFill>
                  <a:schemeClr val="tx1"/>
                </a:solidFill>
                <a:effectLst/>
                <a:latin typeface="Times New Roman" pitchFamily="18" charset="0"/>
                <a:ea typeface="+mn-ea"/>
                <a:cs typeface="+mn-cs"/>
              </a:rPr>
              <a:t> </a:t>
            </a:r>
            <a:r>
              <a:rPr lang="en-US" sz="1100" b="1" i="0" kern="1200" dirty="0" err="1">
                <a:solidFill>
                  <a:schemeClr val="tx1"/>
                </a:solidFill>
                <a:effectLst/>
                <a:latin typeface="Times New Roman" pitchFamily="18" charset="0"/>
                <a:ea typeface="+mn-ea"/>
                <a:cs typeface="+mn-cs"/>
              </a:rPr>
              <a:t>Qubole</a:t>
            </a:r>
            <a:r>
              <a:rPr lang="en-US" sz="1100" b="1" i="0" kern="1200" dirty="0">
                <a:solidFill>
                  <a:schemeClr val="tx1"/>
                </a:solidFill>
                <a:effectLst/>
                <a:latin typeface="Times New Roman" pitchFamily="18" charset="0"/>
                <a:ea typeface="+mn-ea"/>
                <a:cs typeface="+mn-cs"/>
              </a:rPr>
              <a:t> Data Service </a:t>
            </a:r>
            <a:r>
              <a:rPr lang="en-US" sz="1100" b="0" i="0" kern="1200" dirty="0">
                <a:solidFill>
                  <a:schemeClr val="tx1"/>
                </a:solidFill>
                <a:effectLst/>
                <a:latin typeface="Times New Roman" pitchFamily="18" charset="0"/>
                <a:ea typeface="+mn-ea"/>
                <a:cs typeface="+mn-cs"/>
              </a:rPr>
              <a:t>(QDS) is designed to maximize that potential savings by allocating exactly the right cloud resources for every job. We’ve found that the QDS formula typically offers customers a </a:t>
            </a:r>
            <a:r>
              <a:rPr lang="en-US" sz="1100" b="1" i="0" kern="1200" dirty="0">
                <a:solidFill>
                  <a:schemeClr val="tx1"/>
                </a:solidFill>
                <a:effectLst/>
                <a:latin typeface="Times New Roman" pitchFamily="18" charset="0"/>
                <a:ea typeface="+mn-ea"/>
                <a:cs typeface="+mn-cs"/>
              </a:rPr>
              <a:t>50% reduction in total cost of ownership</a:t>
            </a:r>
            <a:r>
              <a:rPr lang="en-US" sz="1100" b="0" i="0" kern="1200" dirty="0">
                <a:solidFill>
                  <a:schemeClr val="tx1"/>
                </a:solidFill>
                <a:effectLst/>
                <a:latin typeface="Times New Roman" pitchFamily="18" charset="0"/>
                <a:ea typeface="+mn-ea"/>
                <a:cs typeface="+mn-cs"/>
              </a:rPr>
              <a:t>, and as much as 80% in some cases. </a:t>
            </a:r>
            <a:r>
              <a:rPr lang="en-US" dirty="0"/>
              <a:t>In 2017, </a:t>
            </a:r>
            <a:r>
              <a:rPr lang="en-US" dirty="0" err="1"/>
              <a:t>Qubole</a:t>
            </a:r>
            <a:r>
              <a:rPr lang="en-US" dirty="0"/>
              <a:t> saved customers $140M in cloud costs by smartly - and automatically – leveraging all the cloud resources available to the businesses.  </a:t>
            </a:r>
          </a:p>
          <a:p>
            <a:endParaRPr lang="en-US" sz="1100" b="0"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85000"/>
              </a:lnSpc>
              <a:spcBef>
                <a:spcPct val="0"/>
              </a:spcBef>
              <a:spcAft>
                <a:spcPct val="30000"/>
              </a:spcAft>
              <a:buClrTx/>
              <a:buSzTx/>
              <a:buFontTx/>
              <a:buNone/>
              <a:tabLst/>
              <a:defRPr/>
            </a:pPr>
            <a:r>
              <a:rPr lang="en-US" sz="1100" b="0" i="0" kern="1200" dirty="0">
                <a:solidFill>
                  <a:schemeClr val="tx1"/>
                </a:solidFill>
                <a:effectLst/>
                <a:latin typeface="Times New Roman" pitchFamily="18" charset="0"/>
                <a:ea typeface="+mn-ea"/>
                <a:cs typeface="+mn-cs"/>
              </a:rPr>
              <a:t>There are three elements to this cost-saving approach with QDS:</a:t>
            </a:r>
          </a:p>
          <a:p>
            <a:pPr marL="0" marR="0" lvl="0" indent="0" algn="l" defTabSz="914400" rtl="0" eaLnBrk="0" fontAlgn="base" latinLnBrk="0" hangingPunct="0">
              <a:lnSpc>
                <a:spcPct val="85000"/>
              </a:lnSpc>
              <a:spcBef>
                <a:spcPct val="0"/>
              </a:spcBef>
              <a:spcAft>
                <a:spcPct val="30000"/>
              </a:spcAft>
              <a:buClrTx/>
              <a:buSzTx/>
              <a:buFontTx/>
              <a:buNone/>
              <a:tabLst/>
              <a:defRPr/>
            </a:pPr>
            <a:endParaRPr lang="en-US" sz="1100" b="0"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85000"/>
              </a:lnSpc>
              <a:spcBef>
                <a:spcPct val="0"/>
              </a:spcBef>
              <a:spcAft>
                <a:spcPct val="30000"/>
              </a:spcAft>
              <a:buClrTx/>
              <a:buSzTx/>
              <a:buFontTx/>
              <a:buNone/>
              <a:tabLst/>
              <a:defRPr/>
            </a:pPr>
            <a:r>
              <a:rPr lang="en-US" sz="1100" b="0" i="0" kern="1200" dirty="0">
                <a:solidFill>
                  <a:schemeClr val="tx1"/>
                </a:solidFill>
                <a:effectLst/>
                <a:latin typeface="Times New Roman" pitchFamily="18" charset="0"/>
                <a:ea typeface="+mn-ea"/>
                <a:cs typeface="+mn-cs"/>
              </a:rPr>
              <a:t>1. Separating compute and storage. </a:t>
            </a:r>
            <a:r>
              <a:rPr lang="en-US" sz="1100" b="1" i="0" kern="1200" dirty="0">
                <a:solidFill>
                  <a:schemeClr val="tx1"/>
                </a:solidFill>
                <a:effectLst/>
                <a:latin typeface="Times New Roman" pitchFamily="18" charset="0"/>
                <a:ea typeface="+mn-ea"/>
                <a:cs typeface="+mn-cs"/>
              </a:rPr>
              <a:t>QDS</a:t>
            </a:r>
            <a:r>
              <a:rPr lang="en-US" sz="1100" b="0" i="0" kern="1200" dirty="0">
                <a:solidFill>
                  <a:schemeClr val="tx1"/>
                </a:solidFill>
                <a:effectLst/>
                <a:latin typeface="Times New Roman" pitchFamily="18" charset="0"/>
                <a:ea typeface="+mn-ea"/>
                <a:cs typeface="+mn-cs"/>
              </a:rPr>
              <a:t> automatically allocates cheaper resources, like </a:t>
            </a:r>
            <a:r>
              <a:rPr lang="en-US" sz="1100" b="0" i="0" u="sng" kern="1200" dirty="0">
                <a:solidFill>
                  <a:schemeClr val="tx1"/>
                </a:solidFill>
                <a:effectLst/>
                <a:latin typeface="Times New Roman" pitchFamily="18" charset="0"/>
                <a:ea typeface="+mn-ea"/>
                <a:cs typeface="+mn-cs"/>
              </a:rPr>
              <a:t>AWS S3 for persistent storage</a:t>
            </a:r>
            <a:r>
              <a:rPr lang="en-US" sz="1100" b="0" i="0" kern="1200" dirty="0">
                <a:solidFill>
                  <a:schemeClr val="tx1"/>
                </a:solidFill>
                <a:effectLst/>
                <a:latin typeface="Times New Roman" pitchFamily="18" charset="0"/>
                <a:ea typeface="+mn-ea"/>
                <a:cs typeface="+mn-cs"/>
              </a:rPr>
              <a:t>, and brings faster, more expensive resources like AWS EC2 online only when they’re needed for data processing. </a:t>
            </a:r>
            <a:r>
              <a:rPr lang="en-US" sz="1100" b="1" i="0" kern="1200" dirty="0">
                <a:solidFill>
                  <a:schemeClr val="tx1"/>
                </a:solidFill>
                <a:effectLst/>
                <a:latin typeface="Times New Roman" pitchFamily="18" charset="0"/>
                <a:ea typeface="+mn-ea"/>
                <a:cs typeface="+mn-cs"/>
              </a:rPr>
              <a:t>QDS Cluster Lifecycle </a:t>
            </a:r>
            <a:r>
              <a:rPr lang="en-US" sz="1100" b="0" i="0" kern="1200" dirty="0">
                <a:solidFill>
                  <a:schemeClr val="tx1"/>
                </a:solidFill>
                <a:effectLst/>
                <a:latin typeface="Times New Roman" pitchFamily="18" charset="0"/>
                <a:ea typeface="+mn-ea"/>
                <a:cs typeface="+mn-cs"/>
              </a:rPr>
              <a:t>management automatically starts </a:t>
            </a:r>
            <a:r>
              <a:rPr lang="en-US" sz="1100" b="1" i="0" u="sng" kern="1200" dirty="0">
                <a:solidFill>
                  <a:schemeClr val="tx1"/>
                </a:solidFill>
                <a:effectLst/>
                <a:latin typeface="Times New Roman" pitchFamily="18" charset="0"/>
                <a:ea typeface="+mn-ea"/>
                <a:cs typeface="+mn-cs"/>
              </a:rPr>
              <a:t>and stops </a:t>
            </a:r>
            <a:r>
              <a:rPr lang="en-US" sz="1100" b="0" i="0" kern="1200" dirty="0">
                <a:solidFill>
                  <a:schemeClr val="tx1"/>
                </a:solidFill>
                <a:effectLst/>
                <a:latin typeface="Times New Roman" pitchFamily="18" charset="0"/>
                <a:ea typeface="+mn-ea"/>
                <a:cs typeface="+mn-cs"/>
              </a:rPr>
              <a:t>these clusters as they’re needed, </a:t>
            </a:r>
            <a:r>
              <a:rPr lang="en-US" sz="1100" b="0" i="0" u="sng" kern="1200" dirty="0">
                <a:solidFill>
                  <a:schemeClr val="tx1"/>
                </a:solidFill>
                <a:effectLst/>
                <a:latin typeface="Times New Roman" pitchFamily="18" charset="0"/>
                <a:ea typeface="+mn-ea"/>
                <a:cs typeface="+mn-cs"/>
              </a:rPr>
              <a:t>reducing the cost of running idle clusters</a:t>
            </a:r>
            <a:r>
              <a:rPr lang="en-US" sz="1100" b="0" i="0" kern="1200" dirty="0">
                <a:solidFill>
                  <a:schemeClr val="tx1"/>
                </a:solidFill>
                <a:effectLst/>
                <a:latin typeface="Times New Roman" pitchFamily="18" charset="0"/>
                <a:ea typeface="+mn-ea"/>
                <a:cs typeface="+mn-cs"/>
              </a:rPr>
              <a:t>.</a:t>
            </a:r>
          </a:p>
          <a:p>
            <a:endParaRPr lang="en-US" dirty="0"/>
          </a:p>
          <a:p>
            <a:pPr marL="0" marR="0" lvl="0" indent="0" algn="l" defTabSz="914400" rtl="0" eaLnBrk="0" fontAlgn="base" latinLnBrk="0" hangingPunct="0">
              <a:lnSpc>
                <a:spcPct val="85000"/>
              </a:lnSpc>
              <a:spcBef>
                <a:spcPct val="0"/>
              </a:spcBef>
              <a:spcAft>
                <a:spcPct val="30000"/>
              </a:spcAft>
              <a:buClrTx/>
              <a:buSzTx/>
              <a:buFontTx/>
              <a:buNone/>
              <a:tabLst/>
              <a:defRPr/>
            </a:pPr>
            <a:r>
              <a:rPr lang="en-US" dirty="0"/>
              <a:t>2. </a:t>
            </a:r>
            <a:r>
              <a:rPr lang="en-US" sz="1100" b="0" i="0" kern="1200" dirty="0">
                <a:solidFill>
                  <a:schemeClr val="tx1"/>
                </a:solidFill>
                <a:effectLst/>
                <a:latin typeface="Times New Roman" pitchFamily="18" charset="0"/>
                <a:ea typeface="+mn-ea"/>
                <a:cs typeface="+mn-cs"/>
              </a:rPr>
              <a:t>Optimizing compute node allocation. Even while clusters are running, QDS intelligently and </a:t>
            </a:r>
            <a:r>
              <a:rPr lang="en-US" sz="1100" b="1" i="0" kern="1200" dirty="0">
                <a:solidFill>
                  <a:schemeClr val="tx1"/>
                </a:solidFill>
                <a:effectLst/>
                <a:latin typeface="Times New Roman" pitchFamily="18" charset="0"/>
                <a:ea typeface="+mn-ea"/>
                <a:cs typeface="+mn-cs"/>
              </a:rPr>
              <a:t>predictively adds </a:t>
            </a:r>
            <a:r>
              <a:rPr lang="en-US" sz="1100" b="1" i="0" u="sng" kern="1200" dirty="0">
                <a:solidFill>
                  <a:schemeClr val="tx1"/>
                </a:solidFill>
                <a:effectLst/>
                <a:latin typeface="Times New Roman" pitchFamily="18" charset="0"/>
                <a:ea typeface="+mn-ea"/>
                <a:cs typeface="+mn-cs"/>
              </a:rPr>
              <a:t>and subtracts </a:t>
            </a:r>
            <a:r>
              <a:rPr lang="en-US" sz="1100" b="1" i="0" kern="1200" dirty="0">
                <a:solidFill>
                  <a:schemeClr val="tx1"/>
                </a:solidFill>
                <a:effectLst/>
                <a:latin typeface="Times New Roman" pitchFamily="18" charset="0"/>
                <a:ea typeface="+mn-ea"/>
                <a:cs typeface="+mn-cs"/>
              </a:rPr>
              <a:t>nodes</a:t>
            </a:r>
            <a:r>
              <a:rPr lang="en-US" sz="1100" b="0" i="0" kern="1200" dirty="0">
                <a:solidFill>
                  <a:schemeClr val="tx1"/>
                </a:solidFill>
                <a:effectLst/>
                <a:latin typeface="Times New Roman" pitchFamily="18" charset="0"/>
                <a:ea typeface="+mn-ea"/>
                <a:cs typeface="+mn-cs"/>
              </a:rPr>
              <a:t> to provide maximum efficiency. With QDS, you can avoid the common industry practice of provisioning a cluster for peak demand.</a:t>
            </a:r>
          </a:p>
          <a:p>
            <a:endParaRPr lang="en-US" dirty="0"/>
          </a:p>
          <a:p>
            <a:pPr marL="0" marR="0" lvl="0" indent="0" algn="l" defTabSz="914400" rtl="0" eaLnBrk="0" fontAlgn="base" latinLnBrk="0" hangingPunct="0">
              <a:lnSpc>
                <a:spcPct val="85000"/>
              </a:lnSpc>
              <a:spcBef>
                <a:spcPct val="0"/>
              </a:spcBef>
              <a:spcAft>
                <a:spcPct val="30000"/>
              </a:spcAft>
              <a:buClrTx/>
              <a:buSzTx/>
              <a:buFontTx/>
              <a:buNone/>
              <a:tabLst/>
              <a:defRPr/>
            </a:pPr>
            <a:r>
              <a:rPr lang="en-US" dirty="0"/>
              <a:t>3. </a:t>
            </a:r>
            <a:r>
              <a:rPr lang="en-US" sz="1100" b="0" i="0" kern="1200" dirty="0">
                <a:solidFill>
                  <a:schemeClr val="tx1"/>
                </a:solidFill>
                <a:effectLst/>
                <a:latin typeface="Times New Roman" pitchFamily="18" charset="0"/>
                <a:ea typeface="+mn-ea"/>
                <a:cs typeface="+mn-cs"/>
              </a:rPr>
              <a:t>Optimizing the cost of nodes. </a:t>
            </a:r>
            <a:r>
              <a:rPr lang="en-US" sz="1100" b="1" i="0" kern="1200" dirty="0">
                <a:solidFill>
                  <a:schemeClr val="tx1"/>
                </a:solidFill>
                <a:effectLst/>
                <a:latin typeface="Times New Roman" pitchFamily="18" charset="0"/>
                <a:ea typeface="+mn-ea"/>
                <a:cs typeface="+mn-cs"/>
              </a:rPr>
              <a:t>QDS automatically shops</a:t>
            </a:r>
            <a:r>
              <a:rPr lang="en-US" sz="1100" b="0" i="0" kern="1200" dirty="0">
                <a:solidFill>
                  <a:schemeClr val="tx1"/>
                </a:solidFill>
                <a:effectLst/>
                <a:latin typeface="Times New Roman" pitchFamily="18" charset="0"/>
                <a:ea typeface="+mn-ea"/>
                <a:cs typeface="+mn-cs"/>
              </a:rPr>
              <a:t> the market for </a:t>
            </a:r>
            <a:r>
              <a:rPr lang="en-US" sz="1100" b="0" i="1" kern="1200" dirty="0">
                <a:solidFill>
                  <a:schemeClr val="tx1"/>
                </a:solidFill>
                <a:effectLst/>
                <a:latin typeface="Times New Roman" pitchFamily="18" charset="0"/>
                <a:ea typeface="+mn-ea"/>
                <a:cs typeface="+mn-cs"/>
              </a:rPr>
              <a:t>discounted</a:t>
            </a:r>
            <a:r>
              <a:rPr lang="en-US" sz="1100" b="0" i="0" kern="1200" dirty="0">
                <a:solidFill>
                  <a:schemeClr val="tx1"/>
                </a:solidFill>
                <a:effectLst/>
                <a:latin typeface="Times New Roman" pitchFamily="18" charset="0"/>
                <a:ea typeface="+mn-ea"/>
                <a:cs typeface="+mn-cs"/>
              </a:rPr>
              <a:t> </a:t>
            </a:r>
            <a:r>
              <a:rPr lang="en-US" sz="1100" b="1" i="0" kern="1200" dirty="0">
                <a:solidFill>
                  <a:schemeClr val="tx1"/>
                </a:solidFill>
                <a:effectLst/>
                <a:latin typeface="Times New Roman" pitchFamily="18" charset="0"/>
                <a:ea typeface="+mn-ea"/>
                <a:cs typeface="+mn-cs"/>
              </a:rPr>
              <a:t>Spot</a:t>
            </a:r>
            <a:r>
              <a:rPr lang="en-US" sz="1100" b="0" i="0" kern="1200" dirty="0">
                <a:solidFill>
                  <a:schemeClr val="tx1"/>
                </a:solidFill>
                <a:effectLst/>
                <a:latin typeface="Times New Roman" pitchFamily="18" charset="0"/>
                <a:ea typeface="+mn-ea"/>
                <a:cs typeface="+mn-cs"/>
              </a:rPr>
              <a:t> nodes and integrates </a:t>
            </a:r>
            <a:r>
              <a:rPr lang="en-US" sz="1100" b="0" i="0" u="sng" kern="1200" dirty="0">
                <a:solidFill>
                  <a:schemeClr val="tx1"/>
                </a:solidFill>
                <a:effectLst/>
                <a:latin typeface="Times New Roman" pitchFamily="18" charset="0"/>
                <a:ea typeface="+mn-ea"/>
                <a:cs typeface="+mn-cs"/>
              </a:rPr>
              <a:t>them with other node types in </a:t>
            </a:r>
            <a:r>
              <a:rPr lang="en-US" sz="1100" b="1" i="0" u="sng" kern="1200" dirty="0">
                <a:solidFill>
                  <a:schemeClr val="tx1"/>
                </a:solidFill>
                <a:effectLst/>
                <a:latin typeface="Times New Roman" pitchFamily="18" charset="0"/>
                <a:ea typeface="+mn-ea"/>
                <a:cs typeface="+mn-cs"/>
              </a:rPr>
              <a:t>heterogeneous clusters</a:t>
            </a:r>
            <a:r>
              <a:rPr lang="en-US" sz="1100" b="0" i="0" kern="1200" dirty="0">
                <a:solidFill>
                  <a:schemeClr val="tx1"/>
                </a:solidFill>
                <a:effectLst/>
                <a:latin typeface="Times New Roman" pitchFamily="18" charset="0"/>
                <a:ea typeface="+mn-ea"/>
                <a:cs typeface="+mn-cs"/>
              </a:rPr>
              <a:t>. With this approach, cost, performance, and availability can be maximized by employing </a:t>
            </a:r>
            <a:r>
              <a:rPr lang="en-US" sz="1100" b="1" i="0" kern="1200" dirty="0">
                <a:solidFill>
                  <a:schemeClr val="tx1"/>
                </a:solidFill>
                <a:effectLst/>
                <a:latin typeface="Times New Roman" pitchFamily="18" charset="0"/>
                <a:ea typeface="+mn-ea"/>
                <a:cs typeface="+mn-cs"/>
              </a:rPr>
              <a:t>exactly the right mix of machines </a:t>
            </a:r>
            <a:r>
              <a:rPr lang="en-US" sz="1100" b="0" i="0" kern="1200" dirty="0">
                <a:solidFill>
                  <a:schemeClr val="tx1"/>
                </a:solidFill>
                <a:effectLst/>
                <a:latin typeface="Times New Roman" pitchFamily="18" charset="0"/>
                <a:ea typeface="+mn-ea"/>
                <a:cs typeface="+mn-cs"/>
              </a:rPr>
              <a:t>for every workload—even if they’re not of the same type.</a:t>
            </a:r>
          </a:p>
          <a:p>
            <a:endParaRPr lang="en-US" dirty="0"/>
          </a:p>
          <a:p>
            <a:r>
              <a:rPr lang="en-US" sz="1100" b="0" i="0" kern="1200" dirty="0">
                <a:solidFill>
                  <a:schemeClr val="tx1"/>
                </a:solidFill>
                <a:effectLst/>
                <a:latin typeface="Times New Roman" pitchFamily="18" charset="0"/>
                <a:ea typeface="+mn-ea"/>
                <a:cs typeface="+mn-cs"/>
              </a:rPr>
              <a:t>Optimized Spot allocation and heterogeneous clusters alone have allowed Oracle Data Cloud to reduce its spending 90% compared to using on-demand nodes… and 20-50% compared to their previous cost-saving practice of using Spot-only clusters.</a:t>
            </a:r>
          </a:p>
          <a:p>
            <a:endParaRPr lang="en-US" sz="1100" b="0" i="0" kern="1200" dirty="0">
              <a:solidFill>
                <a:schemeClr val="tx1"/>
              </a:solidFill>
              <a:effectLst/>
              <a:latin typeface="Times New Roman" pitchFamily="18" charset="0"/>
              <a:ea typeface="+mn-ea"/>
              <a:cs typeface="+mn-cs"/>
            </a:endParaRPr>
          </a:p>
          <a:p>
            <a:r>
              <a:rPr lang="en-US" sz="1100" b="0" i="0" kern="1200" dirty="0">
                <a:solidFill>
                  <a:schemeClr val="tx1"/>
                </a:solidFill>
                <a:effectLst/>
                <a:latin typeface="Times New Roman" pitchFamily="18" charset="0"/>
                <a:ea typeface="+mn-ea"/>
                <a:cs typeface="+mn-cs"/>
              </a:rPr>
              <a:t>You can use our online TCO Calculator to find out how much extra efficiency is possible for your data processing with </a:t>
            </a:r>
            <a:r>
              <a:rPr lang="en-US" sz="1100" b="0" i="0" kern="1200" dirty="0" err="1">
                <a:solidFill>
                  <a:schemeClr val="tx1"/>
                </a:solidFill>
                <a:effectLst/>
                <a:latin typeface="Times New Roman" pitchFamily="18" charset="0"/>
                <a:ea typeface="+mn-ea"/>
                <a:cs typeface="+mn-cs"/>
              </a:rPr>
              <a:t>Qubole</a:t>
            </a:r>
            <a:r>
              <a:rPr lang="en-US" sz="1100" b="0" i="0" kern="1200" dirty="0">
                <a:solidFill>
                  <a:schemeClr val="tx1"/>
                </a:solidFill>
                <a:effectLst/>
                <a:latin typeface="Times New Roman" pitchFamily="18" charset="0"/>
                <a:ea typeface="+mn-ea"/>
                <a:cs typeface="+mn-cs"/>
              </a:rPr>
              <a:t>.</a:t>
            </a:r>
          </a:p>
          <a:p>
            <a:endParaRPr lang="en-US" sz="1100" b="0" i="0" kern="1200" dirty="0">
              <a:solidFill>
                <a:schemeClr val="tx1"/>
              </a:solidFill>
              <a:effectLst/>
              <a:latin typeface="Times New Roman" pitchFamily="18" charset="0"/>
              <a:ea typeface="+mn-ea"/>
              <a:cs typeface="+mn-cs"/>
            </a:endParaRPr>
          </a:p>
        </p:txBody>
      </p:sp>
      <p:sp>
        <p:nvSpPr>
          <p:cNvPr id="4" name="Footer Placeholder 3"/>
          <p:cNvSpPr>
            <a:spLocks noGrp="1"/>
          </p:cNvSpPr>
          <p:nvPr>
            <p:ph type="ftr" sz="quarter" idx="10"/>
          </p:nvPr>
        </p:nvSpPr>
        <p:spPr/>
        <p:txBody>
          <a:bodyPr/>
          <a:lstStyle/>
          <a:p>
            <a:pPr>
              <a:defRPr/>
            </a:pPr>
            <a:r>
              <a:rPr lang="en-US"/>
              <a:t>What is Qubole?</a:t>
            </a:r>
            <a:endParaRPr lang="en-US" dirty="0"/>
          </a:p>
        </p:txBody>
      </p:sp>
      <p:sp>
        <p:nvSpPr>
          <p:cNvPr id="5" name="Slide Number Placeholder 4"/>
          <p:cNvSpPr>
            <a:spLocks noGrp="1"/>
          </p:cNvSpPr>
          <p:nvPr>
            <p:ph type="sldNum" sz="quarter" idx="11"/>
          </p:nvPr>
        </p:nvSpPr>
        <p:spPr/>
        <p:txBody>
          <a:bodyPr/>
          <a:lstStyle/>
          <a:p>
            <a:r>
              <a:rPr lang="en-US"/>
              <a:t>1-</a:t>
            </a:r>
            <a:fld id="{8ED0FADC-E1EB-46DB-B725-67E7A3B960EB}" type="slidenum">
              <a:rPr lang="en-US" smtClean="0"/>
              <a:pPr/>
              <a:t>9</a:t>
            </a:fld>
            <a:endParaRPr lang="en-US" dirty="0"/>
          </a:p>
        </p:txBody>
      </p:sp>
    </p:spTree>
    <p:extLst>
      <p:ext uri="{BB962C8B-B14F-4D97-AF65-F5344CB8AC3E}">
        <p14:creationId xmlns:p14="http://schemas.microsoft.com/office/powerpoint/2010/main" val="1199764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Text Box 1046"/>
          <p:cNvSpPr txBox="1">
            <a:spLocks noChangeArrowheads="1"/>
          </p:cNvSpPr>
          <p:nvPr>
            <p:custDataLst>
              <p:tags r:id="rId1"/>
            </p:custDataLst>
          </p:nvPr>
        </p:nvSpPr>
        <p:spPr bwMode="gray">
          <a:xfrm>
            <a:off x="52387" y="6699250"/>
            <a:ext cx="2233613" cy="1524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defRPr sz="2300">
                <a:solidFill>
                  <a:schemeClr val="tx1"/>
                </a:solidFill>
                <a:latin typeface="Times New Roman" pitchFamily="18" charset="0"/>
              </a:defRPr>
            </a:lvl1pPr>
            <a:lvl2pPr marL="742950" indent="-285750">
              <a:defRPr sz="2300">
                <a:solidFill>
                  <a:schemeClr val="tx1"/>
                </a:solidFill>
                <a:latin typeface="Times New Roman" pitchFamily="18" charset="0"/>
              </a:defRPr>
            </a:lvl2pPr>
            <a:lvl3pPr marL="1143000" indent="-228600">
              <a:defRPr sz="2300">
                <a:solidFill>
                  <a:schemeClr val="tx1"/>
                </a:solidFill>
                <a:latin typeface="Times New Roman" pitchFamily="18" charset="0"/>
              </a:defRPr>
            </a:lvl3pPr>
            <a:lvl4pPr marL="1600200" indent="-228600">
              <a:defRPr sz="2300">
                <a:solidFill>
                  <a:schemeClr val="tx1"/>
                </a:solidFill>
                <a:latin typeface="Times New Roman" pitchFamily="18" charset="0"/>
              </a:defRPr>
            </a:lvl4pPr>
            <a:lvl5pPr marL="2057400" indent="-228600">
              <a:defRPr sz="2300">
                <a:solidFill>
                  <a:schemeClr val="tx1"/>
                </a:solidFill>
                <a:latin typeface="Times New Roman" pitchFamily="18" charset="0"/>
              </a:defRPr>
            </a:lvl5pPr>
            <a:lvl6pPr marL="2514600" indent="-228600" eaLnBrk="0" fontAlgn="base" hangingPunct="0">
              <a:spcBef>
                <a:spcPct val="0"/>
              </a:spcBef>
              <a:spcAft>
                <a:spcPct val="0"/>
              </a:spcAft>
              <a:defRPr sz="2300">
                <a:solidFill>
                  <a:schemeClr val="tx1"/>
                </a:solidFill>
                <a:latin typeface="Times New Roman" pitchFamily="18" charset="0"/>
              </a:defRPr>
            </a:lvl6pPr>
            <a:lvl7pPr marL="2971800" indent="-228600" eaLnBrk="0" fontAlgn="base" hangingPunct="0">
              <a:spcBef>
                <a:spcPct val="0"/>
              </a:spcBef>
              <a:spcAft>
                <a:spcPct val="0"/>
              </a:spcAft>
              <a:defRPr sz="2300">
                <a:solidFill>
                  <a:schemeClr val="tx1"/>
                </a:solidFill>
                <a:latin typeface="Times New Roman" pitchFamily="18" charset="0"/>
              </a:defRPr>
            </a:lvl7pPr>
            <a:lvl8pPr marL="3429000" indent="-228600" eaLnBrk="0" fontAlgn="base" hangingPunct="0">
              <a:spcBef>
                <a:spcPct val="0"/>
              </a:spcBef>
              <a:spcAft>
                <a:spcPct val="0"/>
              </a:spcAft>
              <a:defRPr sz="2300">
                <a:solidFill>
                  <a:schemeClr val="tx1"/>
                </a:solidFill>
                <a:latin typeface="Times New Roman" pitchFamily="18" charset="0"/>
              </a:defRPr>
            </a:lvl8pPr>
            <a:lvl9pPr marL="3886200" indent="-228600" eaLnBrk="0" fontAlgn="base" hangingPunct="0">
              <a:spcBef>
                <a:spcPct val="0"/>
              </a:spcBef>
              <a:spcAft>
                <a:spcPct val="0"/>
              </a:spcAft>
              <a:defRPr sz="2300">
                <a:solidFill>
                  <a:schemeClr val="tx1"/>
                </a:solidFill>
                <a:latin typeface="Times New Roman" pitchFamily="18" charset="0"/>
              </a:defRPr>
            </a:lvl9pPr>
          </a:lstStyle>
          <a:p>
            <a:pPr algn="l">
              <a:defRPr/>
            </a:pPr>
            <a:r>
              <a:rPr lang="en-US" sz="800" dirty="0">
                <a:latin typeface="Arial" charset="0"/>
              </a:rPr>
              <a:t>© 2018 David Samuels. All rights reserved.</a:t>
            </a:r>
          </a:p>
        </p:txBody>
      </p:sp>
      <p:sp>
        <p:nvSpPr>
          <p:cNvPr id="3075" name="Rectangle 1027"/>
          <p:cNvSpPr>
            <a:spLocks noGrp="1" noChangeArrowheads="1"/>
          </p:cNvSpPr>
          <p:nvPr>
            <p:ph type="subTitle" idx="1"/>
            <p:custDataLst>
              <p:tags r:id="rId2"/>
            </p:custDataLst>
          </p:nvPr>
        </p:nvSpPr>
        <p:spPr>
          <a:xfrm>
            <a:off x="533400" y="4648200"/>
            <a:ext cx="7467600" cy="838200"/>
          </a:xfrm>
        </p:spPr>
        <p:txBody>
          <a:bodyPr/>
          <a:lstStyle>
            <a:lvl1pPr marL="0" indent="0">
              <a:buFontTx/>
              <a:buNone/>
              <a:defRPr sz="3200" b="1">
                <a:solidFill>
                  <a:srgbClr val="003580"/>
                </a:solidFill>
                <a:latin typeface="Arial" pitchFamily="34" charset="0"/>
              </a:defRPr>
            </a:lvl1pPr>
          </a:lstStyle>
          <a:p>
            <a:pPr lvl="0"/>
            <a:r>
              <a:rPr lang="en-US" noProof="0"/>
              <a:t>Sample Module</a:t>
            </a:r>
          </a:p>
        </p:txBody>
      </p:sp>
      <p:pic>
        <p:nvPicPr>
          <p:cNvPr id="36" name="Picture 35">
            <a:extLst>
              <a:ext uri="{FF2B5EF4-FFF2-40B4-BE49-F238E27FC236}">
                <a16:creationId xmlns:a16="http://schemas.microsoft.com/office/drawing/2014/main" id="{D83FD061-ABD0-4F7F-B390-8AEC9B104464}"/>
              </a:ext>
            </a:extLst>
          </p:cNvPr>
          <p:cNvPicPr>
            <a:picLocks noChangeAspect="1"/>
          </p:cNvPicPr>
          <p:nvPr userDrawn="1"/>
        </p:nvPicPr>
        <p:blipFill>
          <a:blip r:embed="rId4"/>
          <a:stretch>
            <a:fillRect/>
          </a:stretch>
        </p:blipFill>
        <p:spPr>
          <a:xfrm>
            <a:off x="2652" y="0"/>
            <a:ext cx="9138696" cy="1646063"/>
          </a:xfrm>
          <a:prstGeom prst="rect">
            <a:avLst/>
          </a:prstGeom>
          <a:blipFill dpi="0" rotWithShape="1">
            <a:blip r:embed="rId5"/>
            <a:srcRect/>
            <a:stretch>
              <a:fillRect t="-1" r="-746" b="-1205"/>
            </a:stretch>
          </a:blipFill>
          <a:ln w="9525" cap="flat" cmpd="sng" algn="ctr">
            <a:noFill/>
            <a:prstDash val="solid"/>
            <a:round/>
            <a:headEnd type="none" w="med" len="med"/>
            <a:tailEnd type="none" w="med" len="med"/>
          </a:ln>
          <a:effectLst>
            <a:reflection blurRad="50800" stA="44000" endPos="40000" dir="5400000" sy="-100000" algn="bl" rotWithShape="0"/>
          </a:effectLst>
        </p:spPr>
      </p:pic>
    </p:spTree>
    <p:extLst>
      <p:ext uri="{BB962C8B-B14F-4D97-AF65-F5344CB8AC3E}">
        <p14:creationId xmlns:p14="http://schemas.microsoft.com/office/powerpoint/2010/main" val="3501096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baseline="0">
                <a:solidFill>
                  <a:schemeClr val="bg1"/>
                </a:solidFill>
              </a:defRPr>
            </a:lvl1pPr>
          </a:lstStyle>
          <a:p>
            <a:r>
              <a:rPr lang="en-US" dirty="0"/>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sldNum" sz="quarter" idx="10"/>
            <p:custDataLst>
              <p:tags r:id="rId3"/>
            </p:custDataLst>
          </p:nvPr>
        </p:nvSpPr>
        <p:spPr>
          <a:ln/>
        </p:spPr>
        <p:txBody>
          <a:bodyPr/>
          <a:lstStyle>
            <a:lvl1pPr>
              <a:defRPr/>
            </a:lvl1pPr>
          </a:lstStyle>
          <a:p>
            <a:pPr>
              <a:defRPr/>
            </a:pPr>
            <a:r>
              <a:rPr lang="en-US" dirty="0"/>
              <a:t>1-</a:t>
            </a:r>
            <a:fld id="{B6FD74CA-2225-494F-862C-43CA45ED0FE0}" type="slidenum">
              <a:rPr lang="en-US" smtClean="0"/>
              <a:pPr>
                <a:defRPr/>
              </a:pPr>
              <a:t>‹#›</a:t>
            </a:fld>
            <a:endParaRPr lang="en-US" dirty="0"/>
          </a:p>
        </p:txBody>
      </p:sp>
      <p:sp>
        <p:nvSpPr>
          <p:cNvPr id="5" name="Rectangle 29"/>
          <p:cNvSpPr>
            <a:spLocks noGrp="1" noChangeArrowheads="1"/>
          </p:cNvSpPr>
          <p:nvPr>
            <p:ph type="ftr" sz="quarter" idx="11"/>
            <p:custDataLst>
              <p:tags r:id="rId4"/>
            </p:custDataLst>
          </p:nvPr>
        </p:nvSpPr>
        <p:spPr>
          <a:ln/>
        </p:spPr>
        <p:txBody>
          <a:bodyPr/>
          <a:lstStyle>
            <a:lvl1pPr>
              <a:defRPr/>
            </a:lvl1pPr>
          </a:lstStyle>
          <a:p>
            <a:pPr>
              <a:defRPr/>
            </a:pPr>
            <a:r>
              <a:rPr lang="en-US"/>
              <a:t>What is Qubole?</a:t>
            </a:r>
            <a:endParaRPr lang="en-US" dirty="0"/>
          </a:p>
        </p:txBody>
      </p:sp>
    </p:spTree>
    <p:extLst>
      <p:ext uri="{BB962C8B-B14F-4D97-AF65-F5344CB8AC3E}">
        <p14:creationId xmlns:p14="http://schemas.microsoft.com/office/powerpoint/2010/main" val="295905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Click to edit Master title style</a:t>
            </a:r>
          </a:p>
        </p:txBody>
      </p:sp>
      <p:sp>
        <p:nvSpPr>
          <p:cNvPr id="3" name="Rectangle 24"/>
          <p:cNvSpPr>
            <a:spLocks noGrp="1" noChangeArrowheads="1"/>
          </p:cNvSpPr>
          <p:nvPr>
            <p:ph type="sldNum" sz="quarter" idx="10"/>
            <p:custDataLst>
              <p:tags r:id="rId2"/>
            </p:custDataLst>
          </p:nvPr>
        </p:nvSpPr>
        <p:spPr>
          <a:ln/>
        </p:spPr>
        <p:txBody>
          <a:bodyPr/>
          <a:lstStyle>
            <a:lvl1pPr>
              <a:defRPr/>
            </a:lvl1pPr>
          </a:lstStyle>
          <a:p>
            <a:pPr>
              <a:defRPr/>
            </a:pPr>
            <a:r>
              <a:rPr lang="en-US" dirty="0"/>
              <a:t>1-</a:t>
            </a:r>
            <a:fld id="{4B08622D-43F4-492A-83C0-7D11D2FE400D}" type="slidenum">
              <a:rPr lang="en-US" smtClean="0"/>
              <a:pPr>
                <a:defRPr/>
              </a:pPr>
              <a:t>‹#›</a:t>
            </a:fld>
            <a:endParaRPr lang="en-US" dirty="0"/>
          </a:p>
        </p:txBody>
      </p:sp>
      <p:sp>
        <p:nvSpPr>
          <p:cNvPr id="4" name="Rectangle 29"/>
          <p:cNvSpPr>
            <a:spLocks noGrp="1" noChangeArrowheads="1"/>
          </p:cNvSpPr>
          <p:nvPr>
            <p:ph type="ftr" sz="quarter" idx="11"/>
            <p:custDataLst>
              <p:tags r:id="rId3"/>
            </p:custDataLst>
          </p:nvPr>
        </p:nvSpPr>
        <p:spPr>
          <a:ln/>
        </p:spPr>
        <p:txBody>
          <a:bodyPr/>
          <a:lstStyle>
            <a:lvl1pPr>
              <a:defRPr/>
            </a:lvl1pPr>
          </a:lstStyle>
          <a:p>
            <a:pPr>
              <a:defRPr/>
            </a:pPr>
            <a:r>
              <a:rPr lang="en-US"/>
              <a:t>What is Qubole?</a:t>
            </a:r>
            <a:endParaRPr lang="en-US" dirty="0"/>
          </a:p>
        </p:txBody>
      </p:sp>
    </p:spTree>
    <p:extLst>
      <p:ext uri="{BB962C8B-B14F-4D97-AF65-F5344CB8AC3E}">
        <p14:creationId xmlns:p14="http://schemas.microsoft.com/office/powerpoint/2010/main" val="3761607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88"/>
            <a:ext cx="8763000" cy="660400"/>
          </a:xfrm>
        </p:spPr>
        <p:txBody>
          <a:bodyPr/>
          <a:lstStyle/>
          <a:p>
            <a:r>
              <a:rPr lang="en-US"/>
              <a:t>Click to edit Master title style</a:t>
            </a:r>
          </a:p>
        </p:txBody>
      </p:sp>
      <p:sp>
        <p:nvSpPr>
          <p:cNvPr id="3" name="Text Placeholder 2"/>
          <p:cNvSpPr>
            <a:spLocks noGrp="1"/>
          </p:cNvSpPr>
          <p:nvPr>
            <p:ph type="body" sz="half" idx="1"/>
          </p:nvPr>
        </p:nvSpPr>
        <p:spPr>
          <a:xfrm>
            <a:off x="381000" y="838200"/>
            <a:ext cx="4276725"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10125" y="838200"/>
            <a:ext cx="427831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sldNum" sz="quarter" idx="10"/>
          </p:nvPr>
        </p:nvSpPr>
        <p:spPr>
          <a:ln/>
        </p:spPr>
        <p:txBody>
          <a:bodyPr/>
          <a:lstStyle>
            <a:lvl1pPr>
              <a:defRPr/>
            </a:lvl1pPr>
          </a:lstStyle>
          <a:p>
            <a:pPr>
              <a:defRPr/>
            </a:pPr>
            <a:r>
              <a:rPr lang="en-US" dirty="0"/>
              <a:t>1-</a:t>
            </a:r>
            <a:fld id="{BA889A87-C95C-4DBD-9AA8-238B91FE132C}" type="slidenum">
              <a:rPr lang="en-US" smtClean="0"/>
              <a:pPr>
                <a:defRPr/>
              </a:pPr>
              <a:t>‹#›</a:t>
            </a:fld>
            <a:endParaRPr lang="en-US" dirty="0"/>
          </a:p>
        </p:txBody>
      </p:sp>
      <p:sp>
        <p:nvSpPr>
          <p:cNvPr id="6" name="Rectangle 29"/>
          <p:cNvSpPr>
            <a:spLocks noGrp="1" noChangeArrowheads="1"/>
          </p:cNvSpPr>
          <p:nvPr>
            <p:ph type="ftr" sz="quarter" idx="11"/>
          </p:nvPr>
        </p:nvSpPr>
        <p:spPr>
          <a:ln/>
        </p:spPr>
        <p:txBody>
          <a:bodyPr/>
          <a:lstStyle>
            <a:lvl1pPr>
              <a:defRPr/>
            </a:lvl1pPr>
          </a:lstStyle>
          <a:p>
            <a:pPr>
              <a:defRPr/>
            </a:pPr>
            <a:r>
              <a:rPr lang="en-US"/>
              <a:t>What is Qubole?</a:t>
            </a:r>
            <a:endParaRPr lang="en-US" dirty="0"/>
          </a:p>
        </p:txBody>
      </p:sp>
    </p:spTree>
    <p:extLst>
      <p:ext uri="{BB962C8B-B14F-4D97-AF65-F5344CB8AC3E}">
        <p14:creationId xmlns:p14="http://schemas.microsoft.com/office/powerpoint/2010/main" val="281153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tags" Target="../tags/tag3.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11"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custDataLst>
              <p:tags r:id="rId6"/>
            </p:custDataLst>
          </p:nvPr>
        </p:nvSpPr>
        <p:spPr bwMode="auto">
          <a:xfrm>
            <a:off x="381000" y="838200"/>
            <a:ext cx="870743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 name="Rectangle 24"/>
          <p:cNvSpPr>
            <a:spLocks noGrp="1" noChangeArrowheads="1"/>
          </p:cNvSpPr>
          <p:nvPr>
            <p:ph type="sldNum" sz="quarter" idx="4"/>
            <p:custDataLst>
              <p:tags r:id="rId7"/>
            </p:custDataLst>
          </p:nvPr>
        </p:nvSpPr>
        <p:spPr bwMode="auto">
          <a:xfrm>
            <a:off x="7162800" y="6502400"/>
            <a:ext cx="1828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r>
              <a:rPr lang="en-US" dirty="0"/>
              <a:t>1-</a:t>
            </a:r>
            <a:fld id="{EDB10CFF-871D-4BF4-A1A1-0F2177C95E6C}" type="slidenum">
              <a:rPr lang="en-US" smtClean="0"/>
              <a:pPr>
                <a:defRPr/>
              </a:pPr>
              <a:t>‹#›</a:t>
            </a:fld>
            <a:endParaRPr lang="en-US" dirty="0"/>
          </a:p>
        </p:txBody>
      </p:sp>
      <p:sp>
        <p:nvSpPr>
          <p:cNvPr id="1053" name="Rectangle 29"/>
          <p:cNvSpPr>
            <a:spLocks noGrp="1" noChangeArrowheads="1"/>
          </p:cNvSpPr>
          <p:nvPr>
            <p:ph type="ftr" sz="quarter" idx="3"/>
            <p:custDataLst>
              <p:tags r:id="rId8"/>
            </p:custDataLst>
          </p:nvPr>
        </p:nvSpPr>
        <p:spPr bwMode="auto">
          <a:xfrm>
            <a:off x="3124200" y="65024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t>What is Qubole?</a:t>
            </a:r>
            <a:endParaRPr lang="en-US" dirty="0"/>
          </a:p>
        </p:txBody>
      </p:sp>
      <p:sp>
        <p:nvSpPr>
          <p:cNvPr id="1031" name="Text Box 41"/>
          <p:cNvSpPr txBox="1">
            <a:spLocks noChangeArrowheads="1"/>
          </p:cNvSpPr>
          <p:nvPr>
            <p:custDataLst>
              <p:tags r:id="rId9"/>
            </p:custDataLst>
          </p:nvPr>
        </p:nvSpPr>
        <p:spPr bwMode="gray">
          <a:xfrm>
            <a:off x="52387" y="6699250"/>
            <a:ext cx="2233613" cy="1524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defRPr sz="2300">
                <a:solidFill>
                  <a:schemeClr val="tx1"/>
                </a:solidFill>
                <a:latin typeface="Times New Roman" pitchFamily="18" charset="0"/>
              </a:defRPr>
            </a:lvl1pPr>
            <a:lvl2pPr marL="742950" indent="-285750">
              <a:defRPr sz="2300">
                <a:solidFill>
                  <a:schemeClr val="tx1"/>
                </a:solidFill>
                <a:latin typeface="Times New Roman" pitchFamily="18" charset="0"/>
              </a:defRPr>
            </a:lvl2pPr>
            <a:lvl3pPr marL="1143000" indent="-228600">
              <a:defRPr sz="2300">
                <a:solidFill>
                  <a:schemeClr val="tx1"/>
                </a:solidFill>
                <a:latin typeface="Times New Roman" pitchFamily="18" charset="0"/>
              </a:defRPr>
            </a:lvl3pPr>
            <a:lvl4pPr marL="1600200" indent="-228600">
              <a:defRPr sz="2300">
                <a:solidFill>
                  <a:schemeClr val="tx1"/>
                </a:solidFill>
                <a:latin typeface="Times New Roman" pitchFamily="18" charset="0"/>
              </a:defRPr>
            </a:lvl4pPr>
            <a:lvl5pPr marL="2057400" indent="-228600">
              <a:defRPr sz="2300">
                <a:solidFill>
                  <a:schemeClr val="tx1"/>
                </a:solidFill>
                <a:latin typeface="Times New Roman" pitchFamily="18" charset="0"/>
              </a:defRPr>
            </a:lvl5pPr>
            <a:lvl6pPr marL="2514600" indent="-228600" eaLnBrk="0" fontAlgn="base" hangingPunct="0">
              <a:spcBef>
                <a:spcPct val="0"/>
              </a:spcBef>
              <a:spcAft>
                <a:spcPct val="0"/>
              </a:spcAft>
              <a:defRPr sz="2300">
                <a:solidFill>
                  <a:schemeClr val="tx1"/>
                </a:solidFill>
                <a:latin typeface="Times New Roman" pitchFamily="18" charset="0"/>
              </a:defRPr>
            </a:lvl6pPr>
            <a:lvl7pPr marL="2971800" indent="-228600" eaLnBrk="0" fontAlgn="base" hangingPunct="0">
              <a:spcBef>
                <a:spcPct val="0"/>
              </a:spcBef>
              <a:spcAft>
                <a:spcPct val="0"/>
              </a:spcAft>
              <a:defRPr sz="2300">
                <a:solidFill>
                  <a:schemeClr val="tx1"/>
                </a:solidFill>
                <a:latin typeface="Times New Roman" pitchFamily="18" charset="0"/>
              </a:defRPr>
            </a:lvl7pPr>
            <a:lvl8pPr marL="3429000" indent="-228600" eaLnBrk="0" fontAlgn="base" hangingPunct="0">
              <a:spcBef>
                <a:spcPct val="0"/>
              </a:spcBef>
              <a:spcAft>
                <a:spcPct val="0"/>
              </a:spcAft>
              <a:defRPr sz="2300">
                <a:solidFill>
                  <a:schemeClr val="tx1"/>
                </a:solidFill>
                <a:latin typeface="Times New Roman" pitchFamily="18" charset="0"/>
              </a:defRPr>
            </a:lvl8pPr>
            <a:lvl9pPr marL="3886200" indent="-228600" eaLnBrk="0" fontAlgn="base" hangingPunct="0">
              <a:spcBef>
                <a:spcPct val="0"/>
              </a:spcBef>
              <a:spcAft>
                <a:spcPct val="0"/>
              </a:spcAft>
              <a:defRPr sz="2300">
                <a:solidFill>
                  <a:schemeClr val="tx1"/>
                </a:solidFill>
                <a:latin typeface="Times New Roman" pitchFamily="18" charset="0"/>
              </a:defRPr>
            </a:lvl9pPr>
          </a:lstStyle>
          <a:p>
            <a:pPr algn="l">
              <a:defRPr/>
            </a:pPr>
            <a:r>
              <a:rPr lang="en-US" sz="800" dirty="0">
                <a:latin typeface="Arial" charset="0"/>
              </a:rPr>
              <a:t>© 2018 David Samuels. All rights reserved.</a:t>
            </a:r>
          </a:p>
        </p:txBody>
      </p:sp>
      <p:pic>
        <p:nvPicPr>
          <p:cNvPr id="3" name="Picture 2">
            <a:extLst>
              <a:ext uri="{FF2B5EF4-FFF2-40B4-BE49-F238E27FC236}">
                <a16:creationId xmlns:a16="http://schemas.microsoft.com/office/drawing/2014/main" id="{D34DB864-63AA-4AC1-B5A9-0A3A86DDD8B2}"/>
              </a:ext>
            </a:extLst>
          </p:cNvPr>
          <p:cNvPicPr>
            <a:picLocks noChangeAspect="1"/>
          </p:cNvPicPr>
          <p:nvPr userDrawn="1"/>
        </p:nvPicPr>
        <p:blipFill rotWithShape="1">
          <a:blip r:embed="rId11"/>
          <a:srcRect r="15225"/>
          <a:stretch/>
        </p:blipFill>
        <p:spPr>
          <a:xfrm>
            <a:off x="-55562" y="7938"/>
            <a:ext cx="9180512" cy="1521987"/>
          </a:xfrm>
          <a:prstGeom prst="rect">
            <a:avLst/>
          </a:prstGeom>
        </p:spPr>
      </p:pic>
      <p:sp>
        <p:nvSpPr>
          <p:cNvPr id="1030" name="Rectangle 2"/>
          <p:cNvSpPr>
            <a:spLocks noGrp="1" noChangeArrowheads="1"/>
          </p:cNvSpPr>
          <p:nvPr>
            <p:ph type="title"/>
            <p:custDataLst>
              <p:tags r:id="rId10"/>
            </p:custDataLst>
          </p:nvPr>
        </p:nvSpPr>
        <p:spPr bwMode="gray">
          <a:xfrm>
            <a:off x="152400" y="1588"/>
            <a:ext cx="79248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4" name="Rectangle 3">
            <a:extLst>
              <a:ext uri="{FF2B5EF4-FFF2-40B4-BE49-F238E27FC236}">
                <a16:creationId xmlns:a16="http://schemas.microsoft.com/office/drawing/2014/main" id="{EDEB0081-6E55-4145-8C08-AE25A47F2E08}"/>
              </a:ext>
            </a:extLst>
          </p:cNvPr>
          <p:cNvSpPr/>
          <p:nvPr userDrawn="1"/>
        </p:nvSpPr>
        <p:spPr bwMode="auto">
          <a:xfrm>
            <a:off x="6705600" y="7938"/>
            <a:ext cx="2419350" cy="754062"/>
          </a:xfrm>
          <a:prstGeom prst="rect">
            <a:avLst/>
          </a:prstGeom>
          <a:gradFill>
            <a:gsLst>
              <a:gs pos="0">
                <a:schemeClr val="bg1">
                  <a:alpha val="4000"/>
                </a:schemeClr>
              </a:gs>
              <a:gs pos="100000">
                <a:schemeClr val="bg1">
                  <a:alpha val="75000"/>
                </a:schemeClr>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pic>
        <p:nvPicPr>
          <p:cNvPr id="21" name="Picture 20">
            <a:extLst>
              <a:ext uri="{FF2B5EF4-FFF2-40B4-BE49-F238E27FC236}">
                <a16:creationId xmlns:a16="http://schemas.microsoft.com/office/drawing/2014/main" id="{834F1D8D-10F1-46BA-8F1E-CDED13592D6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b="24047"/>
          <a:stretch/>
        </p:blipFill>
        <p:spPr>
          <a:xfrm>
            <a:off x="8077200" y="110734"/>
            <a:ext cx="932244" cy="422666"/>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688" r:id="rId2"/>
    <p:sldLayoutId id="2147483692" r:id="rId3"/>
    <p:sldLayoutId id="2147483698" r:id="rId4"/>
  </p:sldLayoutIdLst>
  <p:hf hdr="0" dt="0"/>
  <p:txStyles>
    <p:titleStyle>
      <a:lvl1pPr algn="l" rtl="0" eaLnBrk="0" fontAlgn="base" hangingPunct="0">
        <a:lnSpc>
          <a:spcPct val="85000"/>
        </a:lnSpc>
        <a:spcBef>
          <a:spcPct val="0"/>
        </a:spcBef>
        <a:spcAft>
          <a:spcPct val="0"/>
        </a:spcAft>
        <a:defRPr sz="2600" b="1">
          <a:solidFill>
            <a:schemeClr val="bg1"/>
          </a:solidFill>
          <a:latin typeface="+mj-lt"/>
          <a:ea typeface="+mj-ea"/>
          <a:cs typeface="+mj-cs"/>
        </a:defRPr>
      </a:lvl1pPr>
      <a:lvl2pPr algn="l" rtl="0" eaLnBrk="0" fontAlgn="base" hangingPunct="0">
        <a:lnSpc>
          <a:spcPct val="85000"/>
        </a:lnSpc>
        <a:spcBef>
          <a:spcPct val="0"/>
        </a:spcBef>
        <a:spcAft>
          <a:spcPct val="0"/>
        </a:spcAft>
        <a:defRPr sz="2600" b="1">
          <a:solidFill>
            <a:schemeClr val="bg1"/>
          </a:solidFill>
          <a:latin typeface="Arial" pitchFamily="34" charset="0"/>
        </a:defRPr>
      </a:lvl2pPr>
      <a:lvl3pPr algn="l" rtl="0" eaLnBrk="0" fontAlgn="base" hangingPunct="0">
        <a:lnSpc>
          <a:spcPct val="85000"/>
        </a:lnSpc>
        <a:spcBef>
          <a:spcPct val="0"/>
        </a:spcBef>
        <a:spcAft>
          <a:spcPct val="0"/>
        </a:spcAft>
        <a:defRPr sz="2600" b="1">
          <a:solidFill>
            <a:schemeClr val="bg1"/>
          </a:solidFill>
          <a:latin typeface="Arial" pitchFamily="34" charset="0"/>
        </a:defRPr>
      </a:lvl3pPr>
      <a:lvl4pPr algn="l" rtl="0" eaLnBrk="0" fontAlgn="base" hangingPunct="0">
        <a:lnSpc>
          <a:spcPct val="85000"/>
        </a:lnSpc>
        <a:spcBef>
          <a:spcPct val="0"/>
        </a:spcBef>
        <a:spcAft>
          <a:spcPct val="0"/>
        </a:spcAft>
        <a:defRPr sz="2600" b="1">
          <a:solidFill>
            <a:schemeClr val="bg1"/>
          </a:solidFill>
          <a:latin typeface="Arial" pitchFamily="34" charset="0"/>
        </a:defRPr>
      </a:lvl4pPr>
      <a:lvl5pPr algn="l" rtl="0" eaLnBrk="0" fontAlgn="base" hangingPunct="0">
        <a:lnSpc>
          <a:spcPct val="85000"/>
        </a:lnSpc>
        <a:spcBef>
          <a:spcPct val="0"/>
        </a:spcBef>
        <a:spcAft>
          <a:spcPct val="0"/>
        </a:spcAft>
        <a:defRPr sz="2600" b="1">
          <a:solidFill>
            <a:schemeClr val="bg1"/>
          </a:solidFill>
          <a:latin typeface="Arial" pitchFamily="34" charset="0"/>
        </a:defRPr>
      </a:lvl5pPr>
      <a:lvl6pPr marL="457200" algn="l" rtl="0" eaLnBrk="0" fontAlgn="base" hangingPunct="0">
        <a:lnSpc>
          <a:spcPct val="85000"/>
        </a:lnSpc>
        <a:spcBef>
          <a:spcPct val="0"/>
        </a:spcBef>
        <a:spcAft>
          <a:spcPct val="0"/>
        </a:spcAft>
        <a:defRPr sz="2600" b="1">
          <a:solidFill>
            <a:schemeClr val="bg1"/>
          </a:solidFill>
          <a:latin typeface="Arial" pitchFamily="34" charset="0"/>
        </a:defRPr>
      </a:lvl6pPr>
      <a:lvl7pPr marL="914400" algn="l" rtl="0" eaLnBrk="0" fontAlgn="base" hangingPunct="0">
        <a:lnSpc>
          <a:spcPct val="85000"/>
        </a:lnSpc>
        <a:spcBef>
          <a:spcPct val="0"/>
        </a:spcBef>
        <a:spcAft>
          <a:spcPct val="0"/>
        </a:spcAft>
        <a:defRPr sz="2600" b="1">
          <a:solidFill>
            <a:schemeClr val="bg1"/>
          </a:solidFill>
          <a:latin typeface="Arial" pitchFamily="34" charset="0"/>
        </a:defRPr>
      </a:lvl7pPr>
      <a:lvl8pPr marL="1371600" algn="l" rtl="0" eaLnBrk="0" fontAlgn="base" hangingPunct="0">
        <a:lnSpc>
          <a:spcPct val="85000"/>
        </a:lnSpc>
        <a:spcBef>
          <a:spcPct val="0"/>
        </a:spcBef>
        <a:spcAft>
          <a:spcPct val="0"/>
        </a:spcAft>
        <a:defRPr sz="2600" b="1">
          <a:solidFill>
            <a:schemeClr val="bg1"/>
          </a:solidFill>
          <a:latin typeface="Arial" pitchFamily="34" charset="0"/>
        </a:defRPr>
      </a:lvl8pPr>
      <a:lvl9pPr marL="1828800" algn="l" rtl="0" eaLnBrk="0" fontAlgn="base" hangingPunct="0">
        <a:lnSpc>
          <a:spcPct val="85000"/>
        </a:lnSpc>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30000"/>
        </a:spcBef>
        <a:spcAft>
          <a:spcPct val="0"/>
        </a:spcAft>
        <a:buSzPct val="120000"/>
        <a:buChar char="•"/>
        <a:defRPr sz="2400">
          <a:solidFill>
            <a:schemeClr val="tx1"/>
          </a:solidFill>
          <a:latin typeface="+mn-lt"/>
          <a:ea typeface="+mn-ea"/>
          <a:cs typeface="+mn-cs"/>
        </a:defRPr>
      </a:lvl1pPr>
      <a:lvl2pPr marL="630238" indent="-285750" algn="l" rtl="0" eaLnBrk="0" fontAlgn="base" hangingPunct="0">
        <a:spcBef>
          <a:spcPct val="20000"/>
        </a:spcBef>
        <a:spcAft>
          <a:spcPct val="0"/>
        </a:spcAft>
        <a:buSzPct val="120000"/>
        <a:buChar char="­"/>
        <a:defRPr sz="2400">
          <a:solidFill>
            <a:schemeClr val="tx1"/>
          </a:solidFill>
          <a:latin typeface="+mn-lt"/>
        </a:defRPr>
      </a:lvl2pPr>
      <a:lvl3pPr marL="915988" indent="-284163" algn="l" rtl="0" eaLnBrk="0" fontAlgn="base" hangingPunct="0">
        <a:spcBef>
          <a:spcPct val="0"/>
        </a:spcBef>
        <a:spcAft>
          <a:spcPct val="0"/>
        </a:spcAft>
        <a:buChar char="•"/>
        <a:defRPr sz="2200">
          <a:solidFill>
            <a:schemeClr val="tx1"/>
          </a:solidFill>
          <a:latin typeface="+mn-lt"/>
        </a:defRPr>
      </a:lvl3pPr>
      <a:lvl4pPr marL="1201738" indent="-284163" algn="l" rtl="0" eaLnBrk="0" fontAlgn="base" hangingPunct="0">
        <a:spcBef>
          <a:spcPct val="0"/>
        </a:spcBef>
        <a:spcAft>
          <a:spcPct val="0"/>
        </a:spcAft>
        <a:buChar char="­"/>
        <a:defRPr sz="2000">
          <a:solidFill>
            <a:schemeClr val="tx1"/>
          </a:solidFill>
          <a:latin typeface="+mn-lt"/>
        </a:defRPr>
      </a:lvl4pPr>
      <a:lvl5pPr marL="1431925" indent="-228600" algn="l" rtl="0" eaLnBrk="0" fontAlgn="base" hangingPunct="0">
        <a:spcBef>
          <a:spcPct val="0"/>
        </a:spcBef>
        <a:spcAft>
          <a:spcPct val="0"/>
        </a:spcAft>
        <a:buChar char="»"/>
        <a:defRPr sz="2000">
          <a:solidFill>
            <a:schemeClr val="tx1"/>
          </a:solidFill>
          <a:latin typeface="+mn-lt"/>
        </a:defRPr>
      </a:lvl5pPr>
      <a:lvl6pPr marL="1889125" indent="-228600" algn="l" rtl="0" eaLnBrk="0" fontAlgn="base" hangingPunct="0">
        <a:spcBef>
          <a:spcPct val="0"/>
        </a:spcBef>
        <a:spcAft>
          <a:spcPct val="0"/>
        </a:spcAft>
        <a:buChar char="»"/>
        <a:defRPr sz="2000">
          <a:solidFill>
            <a:schemeClr val="tx1"/>
          </a:solidFill>
          <a:latin typeface="+mn-lt"/>
        </a:defRPr>
      </a:lvl6pPr>
      <a:lvl7pPr marL="2346325" indent="-228600" algn="l" rtl="0" eaLnBrk="0" fontAlgn="base" hangingPunct="0">
        <a:spcBef>
          <a:spcPct val="0"/>
        </a:spcBef>
        <a:spcAft>
          <a:spcPct val="0"/>
        </a:spcAft>
        <a:buChar char="»"/>
        <a:defRPr sz="2000">
          <a:solidFill>
            <a:schemeClr val="tx1"/>
          </a:solidFill>
          <a:latin typeface="+mn-lt"/>
        </a:defRPr>
      </a:lvl7pPr>
      <a:lvl8pPr marL="2803525" indent="-228600" algn="l" rtl="0" eaLnBrk="0" fontAlgn="base" hangingPunct="0">
        <a:spcBef>
          <a:spcPct val="0"/>
        </a:spcBef>
        <a:spcAft>
          <a:spcPct val="0"/>
        </a:spcAft>
        <a:buChar char="»"/>
        <a:defRPr sz="2000">
          <a:solidFill>
            <a:schemeClr val="tx1"/>
          </a:solidFill>
          <a:latin typeface="+mn-lt"/>
        </a:defRPr>
      </a:lvl8pPr>
      <a:lvl9pPr marL="3260725" indent="-228600" algn="l" rtl="0" eaLnBrk="0" fontAlgn="base" hangingPunct="0">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wav"/><Relationship Id="rId7" Type="http://schemas.openxmlformats.org/officeDocument/2006/relationships/image" Target="../media/image5.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slideLayout" Target="../slideLayouts/slideLayout2.xml"/><Relationship Id="rId3" Type="http://schemas.openxmlformats.org/officeDocument/2006/relationships/customXml" Target="../../customXml/item59.xml"/><Relationship Id="rId7" Type="http://schemas.openxmlformats.org/officeDocument/2006/relationships/customXml" Target="../../customXml/item38.xml"/><Relationship Id="rId12" Type="http://schemas.openxmlformats.org/officeDocument/2006/relationships/audio" Target="../media/media2.wav"/><Relationship Id="rId17" Type="http://schemas.openxmlformats.org/officeDocument/2006/relationships/image" Target="../media/image5.png"/><Relationship Id="rId2" Type="http://schemas.openxmlformats.org/officeDocument/2006/relationships/customXml" Target="../../customXml/item45.xml"/><Relationship Id="rId16" Type="http://schemas.openxmlformats.org/officeDocument/2006/relationships/image" Target="../media/image4.png"/><Relationship Id="rId1" Type="http://schemas.openxmlformats.org/officeDocument/2006/relationships/customXml" Target="../../customXml/item68.xml"/><Relationship Id="rId6" Type="http://schemas.openxmlformats.org/officeDocument/2006/relationships/customXml" Target="../../customXml/item23.xml"/><Relationship Id="rId11" Type="http://schemas.microsoft.com/office/2007/relationships/media" Target="../media/media2.wav"/><Relationship Id="rId5" Type="http://schemas.openxmlformats.org/officeDocument/2006/relationships/customXml" Target="../../customXml/item18.xml"/><Relationship Id="rId15" Type="http://schemas.openxmlformats.org/officeDocument/2006/relationships/image" Target="../media/image6.png"/><Relationship Id="rId10" Type="http://schemas.openxmlformats.org/officeDocument/2006/relationships/tags" Target="../tags/tag20.xml"/><Relationship Id="rId4" Type="http://schemas.openxmlformats.org/officeDocument/2006/relationships/customXml" Target="../../customXml/item8.xml"/><Relationship Id="rId9" Type="http://schemas.openxmlformats.org/officeDocument/2006/relationships/tags" Target="../tags/tag19.xml"/><Relationship Id="rId1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5.png"/><Relationship Id="rId2" Type="http://schemas.microsoft.com/office/2007/relationships/media" Target="../media/media6.wav"/><Relationship Id="rId1" Type="http://schemas.openxmlformats.org/officeDocument/2006/relationships/tags" Target="../tags/tag21.xml"/><Relationship Id="rId6" Type="http://schemas.openxmlformats.org/officeDocument/2006/relationships/image" Target="../media/image15.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custDataLst>
              <p:tags r:id="rId2"/>
            </p:custDataLst>
          </p:nvPr>
        </p:nvSpPr>
        <p:spPr bwMode="gray">
          <a:xfrm>
            <a:off x="381000" y="4343400"/>
            <a:ext cx="7467600" cy="914400"/>
          </a:xfrm>
        </p:spPr>
        <p:txBody>
          <a:bodyPr/>
          <a:lstStyle/>
          <a:p>
            <a:r>
              <a:rPr lang="en-US" sz="2800" dirty="0">
                <a:latin typeface="Arial" charset="0"/>
              </a:rPr>
              <a:t>What is </a:t>
            </a:r>
            <a:r>
              <a:rPr lang="en-US" sz="2800" dirty="0" err="1">
                <a:latin typeface="Arial" charset="0"/>
              </a:rPr>
              <a:t>Qubole</a:t>
            </a:r>
            <a:r>
              <a:rPr lang="en-US" sz="2800" dirty="0">
                <a:latin typeface="Arial" charset="0"/>
              </a:rPr>
              <a:t>?</a:t>
            </a:r>
          </a:p>
        </p:txBody>
      </p:sp>
      <p:pic>
        <p:nvPicPr>
          <p:cNvPr id="3" name="01-01">
            <a:hlinkClick r:id="" action="ppaction://media"/>
            <a:extLst>
              <a:ext uri="{FF2B5EF4-FFF2-40B4-BE49-F238E27FC236}">
                <a16:creationId xmlns:a16="http://schemas.microsoft.com/office/drawing/2014/main" id="{63D2CC14-A9A2-4DD3-84AE-64118C4505E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28600" y="6248400"/>
            <a:ext cx="244475" cy="2444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94"/>
    </mc:Choice>
    <mc:Fallback xmlns="">
      <p:transition spd="slow" advTm="4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86" fill="hold"/>
                                        <p:tgtEl>
                                          <p:spTgt spid="3"/>
                                        </p:tgtEl>
                                      </p:cBhvr>
                                    </p:cmd>
                                  </p:childTnLst>
                                  <p:subTnLst>
                                    <p:set>
                                      <p:cBhvr override="childStyle">
                                        <p:cTn dur="1" fill="hold" display="0" masterRel="sameClick" afterEffect="1">
                                          <p:stCondLst>
                                            <p:cond evt="end" delay="0">
                                              <p:tn val="5"/>
                                            </p:cond>
                                          </p:stCondLst>
                                        </p:cTn>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4108"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7536-056B-4232-A150-DF1452A5B458}"/>
              </a:ext>
            </a:extLst>
          </p:cNvPr>
          <p:cNvSpPr>
            <a:spLocks noGrp="1"/>
          </p:cNvSpPr>
          <p:nvPr>
            <p:ph type="title"/>
          </p:nvPr>
        </p:nvSpPr>
        <p:spPr/>
        <p:txBody>
          <a:bodyPr/>
          <a:lstStyle/>
          <a:p>
            <a:r>
              <a:rPr lang="en-US" dirty="0"/>
              <a:t>Thank-you</a:t>
            </a:r>
          </a:p>
        </p:txBody>
      </p:sp>
      <p:sp>
        <p:nvSpPr>
          <p:cNvPr id="3" name="Content Placeholder 2">
            <a:extLst>
              <a:ext uri="{FF2B5EF4-FFF2-40B4-BE49-F238E27FC236}">
                <a16:creationId xmlns:a16="http://schemas.microsoft.com/office/drawing/2014/main" id="{AAA83106-0219-4FA4-B40B-9FE08C1CFC9D}"/>
              </a:ext>
            </a:extLst>
          </p:cNvPr>
          <p:cNvSpPr>
            <a:spLocks noGrp="1"/>
          </p:cNvSpPr>
          <p:nvPr>
            <p:ph idx="1"/>
          </p:nvPr>
        </p:nvSpPr>
        <p:spPr/>
        <p:txBody>
          <a:bodyPr/>
          <a:lstStyle/>
          <a:p>
            <a:endParaRPr lang="en-US" dirty="0"/>
          </a:p>
          <a:p>
            <a:endParaRPr lang="en-US" dirty="0"/>
          </a:p>
          <a:p>
            <a:endParaRPr lang="en-US" dirty="0"/>
          </a:p>
          <a:p>
            <a:endParaRPr lang="en-US" dirty="0"/>
          </a:p>
          <a:p>
            <a:r>
              <a:rPr lang="en-US" dirty="0" err="1"/>
              <a:t>Qubole</a:t>
            </a:r>
            <a:r>
              <a:rPr lang="en-US" dirty="0"/>
              <a:t> provides you automated Big Data your way through an open-source Hadoop framework</a:t>
            </a:r>
          </a:p>
          <a:p>
            <a:r>
              <a:rPr lang="en-US" dirty="0"/>
              <a:t>Easier and less expensive to operate and maintain</a:t>
            </a:r>
          </a:p>
          <a:p>
            <a:r>
              <a:rPr lang="en-US" dirty="0" err="1"/>
              <a:t>Qubole</a:t>
            </a:r>
            <a:r>
              <a:rPr lang="en-US" dirty="0"/>
              <a:t> has everything you need in a Big Data as a Service platform</a:t>
            </a:r>
          </a:p>
          <a:p>
            <a:endParaRPr lang="en-US" dirty="0"/>
          </a:p>
          <a:p>
            <a:endParaRPr lang="en-US" dirty="0"/>
          </a:p>
          <a:p>
            <a:pPr marL="0" indent="0" algn="r">
              <a:buNone/>
            </a:pPr>
            <a:r>
              <a:rPr lang="en-US" dirty="0">
                <a:latin typeface="Arial" panose="020B0604020202020204" pitchFamily="34" charset="0"/>
              </a:rPr>
              <a:t>www.qubole.com</a:t>
            </a:r>
          </a:p>
          <a:p>
            <a:endParaRPr lang="en-US" dirty="0"/>
          </a:p>
        </p:txBody>
      </p:sp>
      <p:sp>
        <p:nvSpPr>
          <p:cNvPr id="4" name="Slide Number Placeholder 3">
            <a:extLst>
              <a:ext uri="{FF2B5EF4-FFF2-40B4-BE49-F238E27FC236}">
                <a16:creationId xmlns:a16="http://schemas.microsoft.com/office/drawing/2014/main" id="{32F3C72D-43FD-4402-943E-9BCFF86B3090}"/>
              </a:ext>
            </a:extLst>
          </p:cNvPr>
          <p:cNvSpPr>
            <a:spLocks noGrp="1"/>
          </p:cNvSpPr>
          <p:nvPr>
            <p:ph type="sldNum" sz="quarter" idx="10"/>
          </p:nvPr>
        </p:nvSpPr>
        <p:spPr/>
        <p:txBody>
          <a:bodyPr/>
          <a:lstStyle/>
          <a:p>
            <a:pPr>
              <a:defRPr/>
            </a:pPr>
            <a:r>
              <a:rPr lang="en-US"/>
              <a:t>1-</a:t>
            </a:r>
            <a:fld id="{B6FD74CA-2225-494F-862C-43CA45ED0FE0}" type="slidenum">
              <a:rPr lang="en-US" smtClean="0"/>
              <a:pPr>
                <a:defRPr/>
              </a:pPr>
              <a:t>10</a:t>
            </a:fld>
            <a:endParaRPr lang="en-US" dirty="0"/>
          </a:p>
        </p:txBody>
      </p:sp>
      <p:sp>
        <p:nvSpPr>
          <p:cNvPr id="5" name="Footer Placeholder 4">
            <a:extLst>
              <a:ext uri="{FF2B5EF4-FFF2-40B4-BE49-F238E27FC236}">
                <a16:creationId xmlns:a16="http://schemas.microsoft.com/office/drawing/2014/main" id="{F45E0817-56E6-46DE-B827-92B5699925D0}"/>
              </a:ext>
            </a:extLst>
          </p:cNvPr>
          <p:cNvSpPr>
            <a:spLocks noGrp="1"/>
          </p:cNvSpPr>
          <p:nvPr>
            <p:ph type="ftr" sz="quarter" idx="11"/>
          </p:nvPr>
        </p:nvSpPr>
        <p:spPr/>
        <p:txBody>
          <a:bodyPr/>
          <a:lstStyle/>
          <a:p>
            <a:pPr>
              <a:defRPr/>
            </a:pPr>
            <a:r>
              <a:rPr lang="en-US"/>
              <a:t>What is Qubole?</a:t>
            </a:r>
            <a:endParaRPr lang="en-US" dirty="0"/>
          </a:p>
        </p:txBody>
      </p:sp>
      <p:pic>
        <p:nvPicPr>
          <p:cNvPr id="7" name="Picture 6" descr="Screen Clipping">
            <a:extLst>
              <a:ext uri="{FF2B5EF4-FFF2-40B4-BE49-F238E27FC236}">
                <a16:creationId xmlns:a16="http://schemas.microsoft.com/office/drawing/2014/main" id="{2B9D585B-E871-44F6-8FD8-8DA4AD36A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38" y="1044873"/>
            <a:ext cx="8493124" cy="1416394"/>
          </a:xfrm>
          <a:prstGeom prst="rect">
            <a:avLst/>
          </a:prstGeom>
        </p:spPr>
      </p:pic>
      <p:pic>
        <p:nvPicPr>
          <p:cNvPr id="8" name="01-10">
            <a:hlinkClick r:id="" action="ppaction://media"/>
            <a:extLst>
              <a:ext uri="{FF2B5EF4-FFF2-40B4-BE49-F238E27FC236}">
                <a16:creationId xmlns:a16="http://schemas.microsoft.com/office/drawing/2014/main" id="{B2907AFE-CE87-4817-BA8E-8A3BEC0682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8282" y="6105525"/>
            <a:ext cx="244475" cy="244475"/>
          </a:xfrm>
          <a:prstGeom prst="rect">
            <a:avLst/>
          </a:prstGeom>
        </p:spPr>
      </p:pic>
    </p:spTree>
    <p:extLst>
      <p:ext uri="{BB962C8B-B14F-4D97-AF65-F5344CB8AC3E}">
        <p14:creationId xmlns:p14="http://schemas.microsoft.com/office/powerpoint/2010/main" val="264891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1" fill="hold"/>
                                        <p:tgtEl>
                                          <p:spTgt spid="8"/>
                                        </p:tgtEl>
                                      </p:cBhvr>
                                    </p:cmd>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custDataLst>
              <p:tags r:id="rId9"/>
            </p:custDataLst>
          </p:nvPr>
        </p:nvSpPr>
        <p:spPr/>
        <p:txBody>
          <a:bodyPr/>
          <a:lstStyle/>
          <a:p>
            <a:r>
              <a:rPr lang="en-US" dirty="0"/>
              <a:t>Introduction to </a:t>
            </a:r>
            <a:r>
              <a:rPr lang="en-US" dirty="0" err="1"/>
              <a:t>Qubole</a:t>
            </a:r>
            <a:endParaRPr lang="en-US" dirty="0"/>
          </a:p>
        </p:txBody>
      </p:sp>
      <p:sp>
        <p:nvSpPr>
          <p:cNvPr id="4101" name="Rectangle 3"/>
          <p:cNvSpPr>
            <a:spLocks noGrp="1" noChangeArrowheads="1"/>
          </p:cNvSpPr>
          <p:nvPr>
            <p:ph type="body" idx="1"/>
            <p:custDataLst>
              <p:tags r:id="rId10"/>
            </p:custDataLst>
          </p:nvPr>
        </p:nvSpPr>
        <p:spPr bwMode="gray">
          <a:xfrm>
            <a:off x="381000" y="838200"/>
            <a:ext cx="8707438" cy="5486400"/>
          </a:xfrm>
        </p:spPr>
        <p:txBody>
          <a:bodyPr/>
          <a:lstStyle/>
          <a:p>
            <a:r>
              <a:rPr lang="en-US" dirty="0" err="1"/>
              <a:t>Qubole</a:t>
            </a:r>
            <a:r>
              <a:rPr lang="en-US" dirty="0"/>
              <a:t> offers a self-service platform for Big Data </a:t>
            </a:r>
            <a:br>
              <a:rPr lang="en-US" dirty="0"/>
            </a:br>
            <a:r>
              <a:rPr lang="en-US" dirty="0"/>
              <a:t>analytics</a:t>
            </a:r>
          </a:p>
          <a:p>
            <a:r>
              <a:rPr lang="en-US" dirty="0" err="1"/>
              <a:t>Qubole</a:t>
            </a:r>
            <a:r>
              <a:rPr lang="en-US" dirty="0"/>
              <a:t> provides a Hadoop managed service</a:t>
            </a:r>
            <a:br>
              <a:rPr lang="en-US" dirty="0"/>
            </a:br>
            <a:r>
              <a:rPr lang="en-US" i="1" dirty="0"/>
              <a:t>(Big Data as a Service</a:t>
            </a:r>
            <a:r>
              <a:rPr lang="en-US" dirty="0"/>
              <a:t>)</a:t>
            </a:r>
          </a:p>
          <a:p>
            <a:pPr lvl="1"/>
            <a:r>
              <a:rPr lang="en-US" dirty="0"/>
              <a:t>Turn-key Hadoop infrastructure from the cloud</a:t>
            </a:r>
          </a:p>
          <a:p>
            <a:r>
              <a:rPr lang="en-US" dirty="0"/>
              <a:t>Ultimate goal is to empower data architects and data scientists</a:t>
            </a:r>
          </a:p>
          <a:p>
            <a:r>
              <a:rPr lang="en-US" dirty="0"/>
              <a:t>Changes the Big Data conversation from talk of clusters and nodes to </a:t>
            </a:r>
            <a:r>
              <a:rPr lang="en-US" b="1" dirty="0">
                <a:solidFill>
                  <a:srgbClr val="262685"/>
                </a:solidFill>
              </a:rPr>
              <a:t>analytics</a:t>
            </a:r>
            <a:r>
              <a:rPr lang="en-US" dirty="0"/>
              <a:t> and </a:t>
            </a:r>
            <a:r>
              <a:rPr lang="en-US" b="1" dirty="0">
                <a:solidFill>
                  <a:srgbClr val="262685"/>
                </a:solidFill>
              </a:rPr>
              <a:t>business insights</a:t>
            </a:r>
          </a:p>
          <a:p>
            <a:r>
              <a:rPr lang="en-US" b="1" i="1" dirty="0" err="1"/>
              <a:t>Qubole</a:t>
            </a:r>
            <a:r>
              <a:rPr lang="en-US" b="1" i="1" dirty="0"/>
              <a:t> customers focus on their data, not their data platform</a:t>
            </a:r>
          </a:p>
          <a:p>
            <a:endParaRPr lang="en-US" dirty="0"/>
          </a:p>
        </p:txBody>
      </p:sp>
      <p:sp>
        <p:nvSpPr>
          <p:cNvPr id="8" name="Footer Placeholder 7">
            <a:extLst>
              <a:ext uri="{FF2B5EF4-FFF2-40B4-BE49-F238E27FC236}">
                <a16:creationId xmlns:a16="http://schemas.microsoft.com/office/drawing/2014/main" id="{C475CECC-4C32-46A0-8273-829AA89C248E}"/>
              </a:ext>
            </a:extLst>
          </p:cNvPr>
          <p:cNvSpPr>
            <a:spLocks noGrp="1"/>
          </p:cNvSpPr>
          <p:nvPr>
            <p:ph type="ftr" sz="quarter" idx="11"/>
          </p:nvPr>
        </p:nvSpPr>
        <p:spPr/>
        <p:txBody>
          <a:bodyPr/>
          <a:lstStyle/>
          <a:p>
            <a:pPr>
              <a:defRPr/>
            </a:pPr>
            <a:r>
              <a:rPr lang="en-US"/>
              <a:t>What is Qubole?</a:t>
            </a:r>
            <a:endParaRPr lang="en-US" dirty="0"/>
          </a:p>
        </p:txBody>
      </p:sp>
      <p:sp>
        <p:nvSpPr>
          <p:cNvPr id="9" name="Slide Number Placeholder 8">
            <a:extLst>
              <a:ext uri="{FF2B5EF4-FFF2-40B4-BE49-F238E27FC236}">
                <a16:creationId xmlns:a16="http://schemas.microsoft.com/office/drawing/2014/main" id="{700A5010-B62C-42C8-9AA4-B028C19656D5}"/>
              </a:ext>
            </a:extLst>
          </p:cNvPr>
          <p:cNvSpPr>
            <a:spLocks noGrp="1"/>
          </p:cNvSpPr>
          <p:nvPr>
            <p:ph type="sldNum" sz="quarter" idx="10"/>
          </p:nvPr>
        </p:nvSpPr>
        <p:spPr/>
        <p:txBody>
          <a:bodyPr/>
          <a:lstStyle/>
          <a:p>
            <a:pPr>
              <a:defRPr/>
            </a:pPr>
            <a:r>
              <a:rPr lang="en-US"/>
              <a:t>1-</a:t>
            </a:r>
            <a:fld id="{B6FD74CA-2225-494F-862C-43CA45ED0FE0}" type="slidenum">
              <a:rPr lang="en-US" smtClean="0"/>
              <a:pPr>
                <a:defRPr/>
              </a:pPr>
              <a:t>2</a:t>
            </a:fld>
            <a:endParaRPr lang="en-US" dirty="0"/>
          </a:p>
        </p:txBody>
      </p:sp>
      <p:pic>
        <p:nvPicPr>
          <p:cNvPr id="16" name="Picture 6" descr="https://solutionsreview.com/data-management/files/2017/11/oie_9204627zXLALyWI.jpg">
            <a:extLst>
              <a:ext uri="{FF2B5EF4-FFF2-40B4-BE49-F238E27FC236}">
                <a16:creationId xmlns:a16="http://schemas.microsoft.com/office/drawing/2014/main" id="{5FB490E0-1B7C-4360-ADE0-C86E79ABA1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15000" y="4956002"/>
            <a:ext cx="2779661" cy="1159048"/>
          </a:xfrm>
          <a:prstGeom prst="rect">
            <a:avLst/>
          </a:prstGeom>
          <a:blipFill dpi="0" rotWithShape="1">
            <a:blip r:embed="rId16"/>
            <a:srcRect/>
            <a:stretch>
              <a:fillRect t="-1" r="-746" b="-1205"/>
            </a:stretch>
          </a:blipFill>
          <a:ln w="9525" cap="flat" cmpd="sng" algn="ctr">
            <a:noFill/>
            <a:prstDash val="solid"/>
            <a:round/>
            <a:headEnd type="none" w="med" len="med"/>
            <a:tailEnd type="none" w="med" len="med"/>
          </a:ln>
          <a:effectLst>
            <a:reflection blurRad="50800" stA="44000" endPos="40000" dir="5400000" sy="-100000" algn="bl" rotWithShape="0"/>
          </a:effectLst>
          <a:extLst/>
        </p:spPr>
      </p:pic>
      <p:pic>
        <p:nvPicPr>
          <p:cNvPr id="10" name="01-02">
            <a:hlinkClick r:id="" action="ppaction://media"/>
            <a:extLst>
              <a:ext uri="{FF2B5EF4-FFF2-40B4-BE49-F238E27FC236}">
                <a16:creationId xmlns:a16="http://schemas.microsoft.com/office/drawing/2014/main" id="{7EE26D73-AD44-4E27-ABAE-DA38FB5543F2}"/>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533400" y="5901055"/>
            <a:ext cx="244475" cy="244475"/>
          </a:xfrm>
          <a:prstGeom prst="rect">
            <a:avLst/>
          </a:prstGeom>
        </p:spPr>
      </p:pic>
    </p:spTree>
    <p:custDataLst>
      <p:custData r:id="rId1"/>
      <p:custData r:id="rId2"/>
      <p:custData r:id="rId3"/>
      <p:custData r:id="rId4"/>
      <p:custData r:id="rId5"/>
      <p:custData r:id="rId6"/>
      <p:custData r:id="rId7"/>
      <p:tags r:id="rId8"/>
    </p:custDataLst>
  </p:cSld>
  <p:clrMapOvr>
    <a:masterClrMapping/>
  </p:clrMapOvr>
  <mc:AlternateContent xmlns:mc="http://schemas.openxmlformats.org/markup-compatibility/2006" xmlns:p14="http://schemas.microsoft.com/office/powerpoint/2010/main">
    <mc:Choice Requires="p14">
      <p:transition spd="slow" p14:dur="2000" advTm="44770"/>
    </mc:Choice>
    <mc:Fallback xmlns="">
      <p:transition spd="slow" advTm="4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46" fill="hold"/>
                                        <p:tgtEl>
                                          <p:spTgt spid="10"/>
                                        </p:tgtEl>
                                      </p:cBhvr>
                                    </p:cmd>
                                  </p:childTnLst>
                                  <p:subTnLst>
                                    <p:set>
                                      <p:cBhvr override="childStyle">
                                        <p:cTn dur="1" fill="hold" display="0" masterRel="sameClick" afterEffect="1">
                                          <p:stCondLst>
                                            <p:cond evt="end" delay="0">
                                              <p:tn val="5"/>
                                            </p:cond>
                                          </p:stCondLst>
                                        </p:cTn>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3215" objId="10"/>
        <p14:stopEvt time="44282"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6B05-4633-4335-9C9C-DEE647C6AD78}"/>
              </a:ext>
            </a:extLst>
          </p:cNvPr>
          <p:cNvSpPr>
            <a:spLocks noGrp="1"/>
          </p:cNvSpPr>
          <p:nvPr>
            <p:ph type="title"/>
          </p:nvPr>
        </p:nvSpPr>
        <p:spPr/>
        <p:txBody>
          <a:bodyPr/>
          <a:lstStyle/>
          <a:p>
            <a:r>
              <a:rPr lang="en-US" dirty="0"/>
              <a:t>Big Data</a:t>
            </a:r>
          </a:p>
        </p:txBody>
      </p:sp>
      <p:sp>
        <p:nvSpPr>
          <p:cNvPr id="3" name="Content Placeholder 2">
            <a:extLst>
              <a:ext uri="{FF2B5EF4-FFF2-40B4-BE49-F238E27FC236}">
                <a16:creationId xmlns:a16="http://schemas.microsoft.com/office/drawing/2014/main" id="{4E145AD5-5A66-488D-B486-24EC1D368FA2}"/>
              </a:ext>
            </a:extLst>
          </p:cNvPr>
          <p:cNvSpPr>
            <a:spLocks noGrp="1"/>
          </p:cNvSpPr>
          <p:nvPr>
            <p:ph idx="1"/>
          </p:nvPr>
        </p:nvSpPr>
        <p:spPr/>
        <p:txBody>
          <a:bodyPr/>
          <a:lstStyle/>
          <a:p>
            <a:r>
              <a:rPr lang="en-US" dirty="0"/>
              <a:t>Big data means a collection of large datasets that </a:t>
            </a:r>
            <a:br>
              <a:rPr lang="en-US" dirty="0"/>
            </a:br>
            <a:r>
              <a:rPr lang="en-US" dirty="0"/>
              <a:t>cannot be processed using traditional computing </a:t>
            </a:r>
            <a:br>
              <a:rPr lang="en-US" dirty="0"/>
            </a:br>
            <a:r>
              <a:rPr lang="en-US" dirty="0"/>
              <a:t>techniques</a:t>
            </a:r>
          </a:p>
          <a:p>
            <a:r>
              <a:rPr lang="en-US" dirty="0"/>
              <a:t>Includes huge volume, high velocity, and extensible</a:t>
            </a:r>
            <a:br>
              <a:rPr lang="en-US" dirty="0"/>
            </a:br>
            <a:r>
              <a:rPr lang="en-US" dirty="0"/>
              <a:t> variety of data</a:t>
            </a:r>
          </a:p>
          <a:p>
            <a:pPr lvl="2"/>
            <a:r>
              <a:rPr lang="en-US" dirty="0"/>
              <a:t>Structured data (RDBMS records)</a:t>
            </a:r>
          </a:p>
          <a:p>
            <a:pPr lvl="2"/>
            <a:r>
              <a:rPr lang="en-US" dirty="0"/>
              <a:t>Semi-structure data (XML data)</a:t>
            </a:r>
          </a:p>
          <a:p>
            <a:pPr lvl="2"/>
            <a:r>
              <a:rPr lang="en-US" dirty="0"/>
              <a:t>Unstructured data (Word, PDF, Text, Images)</a:t>
            </a:r>
          </a:p>
          <a:p>
            <a:r>
              <a:rPr lang="en-US" dirty="0"/>
              <a:t>Challenges:</a:t>
            </a:r>
          </a:p>
          <a:p>
            <a:pPr lvl="3"/>
            <a:r>
              <a:rPr lang="en-US" dirty="0"/>
              <a:t>Capturing data</a:t>
            </a:r>
          </a:p>
          <a:p>
            <a:pPr lvl="3"/>
            <a:r>
              <a:rPr lang="en-US" dirty="0"/>
              <a:t>Curation</a:t>
            </a:r>
          </a:p>
          <a:p>
            <a:pPr lvl="3"/>
            <a:r>
              <a:rPr lang="en-US" dirty="0"/>
              <a:t>Storage</a:t>
            </a:r>
          </a:p>
          <a:p>
            <a:pPr lvl="3"/>
            <a:r>
              <a:rPr lang="en-US" dirty="0"/>
              <a:t>Sharing</a:t>
            </a:r>
          </a:p>
          <a:p>
            <a:pPr lvl="3"/>
            <a:r>
              <a:rPr lang="en-US" dirty="0"/>
              <a:t>Transfer</a:t>
            </a:r>
          </a:p>
          <a:p>
            <a:pPr lvl="3"/>
            <a:r>
              <a:rPr lang="en-US" dirty="0"/>
              <a:t>Analysis</a:t>
            </a:r>
          </a:p>
          <a:p>
            <a:pPr lvl="3"/>
            <a:r>
              <a:rPr lang="en-US" dirty="0"/>
              <a:t>Presentation</a:t>
            </a:r>
          </a:p>
        </p:txBody>
      </p:sp>
      <p:sp>
        <p:nvSpPr>
          <p:cNvPr id="4" name="Slide Number Placeholder 3">
            <a:extLst>
              <a:ext uri="{FF2B5EF4-FFF2-40B4-BE49-F238E27FC236}">
                <a16:creationId xmlns:a16="http://schemas.microsoft.com/office/drawing/2014/main" id="{93B77F59-A250-4A6A-8A32-79D3B63F3EE3}"/>
              </a:ext>
            </a:extLst>
          </p:cNvPr>
          <p:cNvSpPr>
            <a:spLocks noGrp="1"/>
          </p:cNvSpPr>
          <p:nvPr>
            <p:ph type="sldNum" sz="quarter" idx="10"/>
          </p:nvPr>
        </p:nvSpPr>
        <p:spPr/>
        <p:txBody>
          <a:bodyPr/>
          <a:lstStyle/>
          <a:p>
            <a:pPr>
              <a:defRPr/>
            </a:pPr>
            <a:r>
              <a:rPr lang="en-US"/>
              <a:t>1-</a:t>
            </a:r>
            <a:fld id="{B6FD74CA-2225-494F-862C-43CA45ED0FE0}" type="slidenum">
              <a:rPr lang="en-US" smtClean="0"/>
              <a:pPr>
                <a:defRPr/>
              </a:pPr>
              <a:t>3</a:t>
            </a:fld>
            <a:endParaRPr lang="en-US" dirty="0"/>
          </a:p>
        </p:txBody>
      </p:sp>
      <p:sp>
        <p:nvSpPr>
          <p:cNvPr id="5" name="Footer Placeholder 4">
            <a:extLst>
              <a:ext uri="{FF2B5EF4-FFF2-40B4-BE49-F238E27FC236}">
                <a16:creationId xmlns:a16="http://schemas.microsoft.com/office/drawing/2014/main" id="{4333740C-AA08-4FB3-BF65-2FF867A2AB0C}"/>
              </a:ext>
            </a:extLst>
          </p:cNvPr>
          <p:cNvSpPr>
            <a:spLocks noGrp="1"/>
          </p:cNvSpPr>
          <p:nvPr>
            <p:ph type="ftr" sz="quarter" idx="11"/>
          </p:nvPr>
        </p:nvSpPr>
        <p:spPr/>
        <p:txBody>
          <a:bodyPr/>
          <a:lstStyle/>
          <a:p>
            <a:pPr>
              <a:defRPr/>
            </a:pPr>
            <a:r>
              <a:rPr lang="en-US"/>
              <a:t>What is Qubole?</a:t>
            </a:r>
            <a:endParaRPr lang="en-US" dirty="0"/>
          </a:p>
        </p:txBody>
      </p:sp>
      <p:pic>
        <p:nvPicPr>
          <p:cNvPr id="7" name="Picture 4" descr="https://www.assumption.edu/sites/default/files/data%20analytics%20stock%20photo.jpg">
            <a:extLst>
              <a:ext uri="{FF2B5EF4-FFF2-40B4-BE49-F238E27FC236}">
                <a16:creationId xmlns:a16="http://schemas.microsoft.com/office/drawing/2014/main" id="{40EB62B0-0CCF-4DFF-A5B6-B2D2F7A123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1134" y="3947730"/>
            <a:ext cx="3894847" cy="2538412"/>
          </a:xfrm>
          <a:prstGeom prst="rect">
            <a:avLst/>
          </a:prstGeom>
          <a:blipFill dpi="0" rotWithShape="1">
            <a:blip r:embed="rId6"/>
            <a:srcRect/>
            <a:stretch>
              <a:fillRect t="-1" r="-746" b="-1205"/>
            </a:stretch>
          </a:blipFill>
          <a:ln w="9525" cap="flat" cmpd="sng" algn="ctr">
            <a:noFill/>
            <a:prstDash val="solid"/>
            <a:round/>
            <a:headEnd type="none" w="med" len="med"/>
            <a:tailEnd type="none" w="med" len="med"/>
          </a:ln>
          <a:effectLst>
            <a:reflection blurRad="50800" stA="44000" endPos="13000" dir="5400000" sy="-100000" algn="bl" rotWithShape="0"/>
          </a:effectLst>
          <a:extLst/>
        </p:spPr>
      </p:pic>
      <p:pic>
        <p:nvPicPr>
          <p:cNvPr id="8" name="01-03">
            <a:hlinkClick r:id="" action="ppaction://media"/>
            <a:extLst>
              <a:ext uri="{FF2B5EF4-FFF2-40B4-BE49-F238E27FC236}">
                <a16:creationId xmlns:a16="http://schemas.microsoft.com/office/drawing/2014/main" id="{26E6DAB0-0C58-48D9-9226-C127EDD251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640" y="6363904"/>
            <a:ext cx="244475" cy="244475"/>
          </a:xfrm>
          <a:prstGeom prst="rect">
            <a:avLst/>
          </a:prstGeom>
        </p:spPr>
      </p:pic>
    </p:spTree>
    <p:extLst>
      <p:ext uri="{BB962C8B-B14F-4D97-AF65-F5344CB8AC3E}">
        <p14:creationId xmlns:p14="http://schemas.microsoft.com/office/powerpoint/2010/main" val="1268269961"/>
      </p:ext>
    </p:extLst>
  </p:cSld>
  <p:clrMapOvr>
    <a:masterClrMapping/>
  </p:clrMapOvr>
  <mc:AlternateContent xmlns:mc="http://schemas.openxmlformats.org/markup-compatibility/2006" xmlns:p14="http://schemas.microsoft.com/office/powerpoint/2010/main">
    <mc:Choice Requires="p14">
      <p:transition spd="slow" p14:dur="2000" advTm="37055"/>
    </mc:Choice>
    <mc:Fallback xmlns="">
      <p:transition spd="slow" advTm="3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800" fill="hold"/>
                                        <p:tgtEl>
                                          <p:spTgt spid="8"/>
                                        </p:tgtEl>
                                      </p:cBhvr>
                                    </p:cmd>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642" objId="8"/>
        <p14:stopEvt time="36462"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D9D8-619D-42EA-B91B-D4926335B5AA}"/>
              </a:ext>
            </a:extLst>
          </p:cNvPr>
          <p:cNvSpPr>
            <a:spLocks noGrp="1"/>
          </p:cNvSpPr>
          <p:nvPr>
            <p:ph type="title"/>
          </p:nvPr>
        </p:nvSpPr>
        <p:spPr/>
        <p:txBody>
          <a:bodyPr/>
          <a:lstStyle/>
          <a:p>
            <a:r>
              <a:rPr lang="en-US" dirty="0"/>
              <a:t>Big Data Your Way</a:t>
            </a:r>
          </a:p>
        </p:txBody>
      </p:sp>
      <p:sp>
        <p:nvSpPr>
          <p:cNvPr id="4" name="Slide Number Placeholder 3">
            <a:extLst>
              <a:ext uri="{FF2B5EF4-FFF2-40B4-BE49-F238E27FC236}">
                <a16:creationId xmlns:a16="http://schemas.microsoft.com/office/drawing/2014/main" id="{5D88C30F-2D5C-4263-B9BF-D2DD8F63BE6F}"/>
              </a:ext>
            </a:extLst>
          </p:cNvPr>
          <p:cNvSpPr>
            <a:spLocks noGrp="1"/>
          </p:cNvSpPr>
          <p:nvPr>
            <p:ph type="sldNum" sz="quarter" idx="10"/>
          </p:nvPr>
        </p:nvSpPr>
        <p:spPr/>
        <p:txBody>
          <a:bodyPr/>
          <a:lstStyle/>
          <a:p>
            <a:pPr>
              <a:defRPr/>
            </a:pPr>
            <a:r>
              <a:rPr lang="en-US"/>
              <a:t>1-</a:t>
            </a:r>
            <a:fld id="{B6FD74CA-2225-494F-862C-43CA45ED0FE0}" type="slidenum">
              <a:rPr lang="en-US" smtClean="0"/>
              <a:pPr>
                <a:defRPr/>
              </a:pPr>
              <a:t>4</a:t>
            </a:fld>
            <a:endParaRPr lang="en-US" dirty="0"/>
          </a:p>
        </p:txBody>
      </p:sp>
      <p:sp>
        <p:nvSpPr>
          <p:cNvPr id="5" name="Footer Placeholder 4">
            <a:extLst>
              <a:ext uri="{FF2B5EF4-FFF2-40B4-BE49-F238E27FC236}">
                <a16:creationId xmlns:a16="http://schemas.microsoft.com/office/drawing/2014/main" id="{501FD651-7B63-4F7E-9AAC-A47AEEAB50C8}"/>
              </a:ext>
            </a:extLst>
          </p:cNvPr>
          <p:cNvSpPr>
            <a:spLocks noGrp="1"/>
          </p:cNvSpPr>
          <p:nvPr>
            <p:ph type="ftr" sz="quarter" idx="11"/>
          </p:nvPr>
        </p:nvSpPr>
        <p:spPr/>
        <p:txBody>
          <a:bodyPr/>
          <a:lstStyle/>
          <a:p>
            <a:pPr>
              <a:defRPr/>
            </a:pPr>
            <a:r>
              <a:rPr lang="en-US"/>
              <a:t>What is Qubole?</a:t>
            </a:r>
            <a:endParaRPr lang="en-US" dirty="0"/>
          </a:p>
        </p:txBody>
      </p:sp>
      <p:pic>
        <p:nvPicPr>
          <p:cNvPr id="24" name="Picture 23">
            <a:extLst>
              <a:ext uri="{FF2B5EF4-FFF2-40B4-BE49-F238E27FC236}">
                <a16:creationId xmlns:a16="http://schemas.microsoft.com/office/drawing/2014/main" id="{47512C28-0395-44EB-A864-FFE0DC18F2BA}"/>
              </a:ext>
            </a:extLst>
          </p:cNvPr>
          <p:cNvPicPr>
            <a:picLocks noChangeAspect="1"/>
          </p:cNvPicPr>
          <p:nvPr/>
        </p:nvPicPr>
        <p:blipFill>
          <a:blip r:embed="rId5"/>
          <a:stretch>
            <a:fillRect/>
          </a:stretch>
        </p:blipFill>
        <p:spPr>
          <a:xfrm>
            <a:off x="228600" y="1371600"/>
            <a:ext cx="8663228" cy="4876800"/>
          </a:xfrm>
          <a:prstGeom prst="rect">
            <a:avLst/>
          </a:prstGeom>
          <a:effectLst>
            <a:outerShdw blurRad="88900" dist="88900" dir="2700000" algn="tl" rotWithShape="0">
              <a:prstClr val="black">
                <a:alpha val="40000"/>
              </a:prstClr>
            </a:outerShdw>
          </a:effectLst>
        </p:spPr>
      </p:pic>
      <p:pic>
        <p:nvPicPr>
          <p:cNvPr id="25" name="01-04">
            <a:hlinkClick r:id="" action="ppaction://media"/>
            <a:extLst>
              <a:ext uri="{FF2B5EF4-FFF2-40B4-BE49-F238E27FC236}">
                <a16:creationId xmlns:a16="http://schemas.microsoft.com/office/drawing/2014/main" id="{6AD90747-C7F7-4CB6-9D3F-ABA85A352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8440" y="6392545"/>
            <a:ext cx="244475" cy="244475"/>
          </a:xfrm>
          <a:prstGeom prst="rect">
            <a:avLst/>
          </a:prstGeom>
        </p:spPr>
      </p:pic>
    </p:spTree>
    <p:extLst>
      <p:ext uri="{BB962C8B-B14F-4D97-AF65-F5344CB8AC3E}">
        <p14:creationId xmlns:p14="http://schemas.microsoft.com/office/powerpoint/2010/main" val="2889343346"/>
      </p:ext>
    </p:extLst>
  </p:cSld>
  <p:clrMapOvr>
    <a:masterClrMapping/>
  </p:clrMapOvr>
  <mc:AlternateContent xmlns:mc="http://schemas.openxmlformats.org/markup-compatibility/2006" xmlns:p14="http://schemas.microsoft.com/office/powerpoint/2010/main">
    <mc:Choice Requires="p14">
      <p:transition spd="slow" p14:dur="2000" advTm="94848"/>
    </mc:Choice>
    <mc:Fallback xmlns="">
      <p:transition spd="slow" advTm="9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299" fill="hold"/>
                                        <p:tgtEl>
                                          <p:spTgt spid="25"/>
                                        </p:tgtEl>
                                      </p:cBhvr>
                                    </p:cmd>
                                  </p:childTnLst>
                                  <p:subTnLst>
                                    <p:set>
                                      <p:cBhvr override="childStyle">
                                        <p:cTn dur="1" fill="hold" display="0" masterRel="sameClick" afterEffect="1">
                                          <p:stCondLst>
                                            <p:cond evt="end" delay="0">
                                              <p:tn val="5"/>
                                            </p:cond>
                                          </p:stCondLst>
                                        </p:cTn>
                                        <p:tgtEl>
                                          <p:spTgt spid="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extLst>
    <p:ext uri="{E180D4A7-C9FB-4DFB-919C-405C955672EB}">
      <p14:showEvtLst xmlns:p14="http://schemas.microsoft.com/office/powerpoint/2010/main">
        <p14:playEvt time="3843" objId="25"/>
        <p14:stopEvt time="91178" objId="2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9397-AADC-4F0F-89FE-56478F97CACB}"/>
              </a:ext>
            </a:extLst>
          </p:cNvPr>
          <p:cNvSpPr>
            <a:spLocks noGrp="1"/>
          </p:cNvSpPr>
          <p:nvPr>
            <p:ph type="title"/>
          </p:nvPr>
        </p:nvSpPr>
        <p:spPr/>
        <p:txBody>
          <a:bodyPr/>
          <a:lstStyle/>
          <a:p>
            <a:r>
              <a:rPr lang="en-US" dirty="0"/>
              <a:t>What is Hadoop?</a:t>
            </a:r>
          </a:p>
        </p:txBody>
      </p:sp>
      <p:sp>
        <p:nvSpPr>
          <p:cNvPr id="3" name="Content Placeholder 2">
            <a:extLst>
              <a:ext uri="{FF2B5EF4-FFF2-40B4-BE49-F238E27FC236}">
                <a16:creationId xmlns:a16="http://schemas.microsoft.com/office/drawing/2014/main" id="{D43CD793-1AB5-43FE-A6AA-D6B64085A615}"/>
              </a:ext>
            </a:extLst>
          </p:cNvPr>
          <p:cNvSpPr>
            <a:spLocks noGrp="1"/>
          </p:cNvSpPr>
          <p:nvPr>
            <p:ph idx="1"/>
          </p:nvPr>
        </p:nvSpPr>
        <p:spPr/>
        <p:txBody>
          <a:bodyPr/>
          <a:lstStyle/>
          <a:p>
            <a:r>
              <a:rPr lang="en-US" dirty="0"/>
              <a:t>Hadoop is an open-source framework that enables storage and process of big data in a distributed environment across clusters of computers using simple programming models</a:t>
            </a:r>
          </a:p>
          <a:p>
            <a:r>
              <a:rPr lang="en-US" dirty="0"/>
              <a:t>Designed to scale up from single servers to thousands of machines, each offering local computation and storage</a:t>
            </a:r>
          </a:p>
          <a:p>
            <a:r>
              <a:rPr lang="en-US" dirty="0"/>
              <a:t>Runs applications using the MapReduce algorithm</a:t>
            </a:r>
          </a:p>
        </p:txBody>
      </p:sp>
      <p:sp>
        <p:nvSpPr>
          <p:cNvPr id="4" name="Slide Number Placeholder 3">
            <a:extLst>
              <a:ext uri="{FF2B5EF4-FFF2-40B4-BE49-F238E27FC236}">
                <a16:creationId xmlns:a16="http://schemas.microsoft.com/office/drawing/2014/main" id="{8D675425-8B21-4749-9498-E1433AC48C47}"/>
              </a:ext>
            </a:extLst>
          </p:cNvPr>
          <p:cNvSpPr>
            <a:spLocks noGrp="1"/>
          </p:cNvSpPr>
          <p:nvPr>
            <p:ph type="sldNum" sz="quarter" idx="10"/>
          </p:nvPr>
        </p:nvSpPr>
        <p:spPr/>
        <p:txBody>
          <a:bodyPr/>
          <a:lstStyle/>
          <a:p>
            <a:pPr>
              <a:defRPr/>
            </a:pPr>
            <a:r>
              <a:rPr lang="en-US"/>
              <a:t>1-</a:t>
            </a:r>
            <a:fld id="{B6FD74CA-2225-494F-862C-43CA45ED0FE0}" type="slidenum">
              <a:rPr lang="en-US" smtClean="0"/>
              <a:pPr>
                <a:defRPr/>
              </a:pPr>
              <a:t>5</a:t>
            </a:fld>
            <a:endParaRPr lang="en-US" dirty="0"/>
          </a:p>
        </p:txBody>
      </p:sp>
      <p:sp>
        <p:nvSpPr>
          <p:cNvPr id="5" name="Footer Placeholder 4">
            <a:extLst>
              <a:ext uri="{FF2B5EF4-FFF2-40B4-BE49-F238E27FC236}">
                <a16:creationId xmlns:a16="http://schemas.microsoft.com/office/drawing/2014/main" id="{D20792B1-F132-45AF-9CB9-3388F2B8F0D4}"/>
              </a:ext>
            </a:extLst>
          </p:cNvPr>
          <p:cNvSpPr>
            <a:spLocks noGrp="1"/>
          </p:cNvSpPr>
          <p:nvPr>
            <p:ph type="ftr" sz="quarter" idx="11"/>
          </p:nvPr>
        </p:nvSpPr>
        <p:spPr/>
        <p:txBody>
          <a:bodyPr/>
          <a:lstStyle/>
          <a:p>
            <a:pPr>
              <a:defRPr/>
            </a:pPr>
            <a:r>
              <a:rPr lang="en-US"/>
              <a:t>What is Qubole?</a:t>
            </a:r>
            <a:endParaRPr lang="en-US" dirty="0"/>
          </a:p>
        </p:txBody>
      </p:sp>
      <p:grpSp>
        <p:nvGrpSpPr>
          <p:cNvPr id="154" name="Group 153">
            <a:extLst>
              <a:ext uri="{FF2B5EF4-FFF2-40B4-BE49-F238E27FC236}">
                <a16:creationId xmlns:a16="http://schemas.microsoft.com/office/drawing/2014/main" id="{0CB341AE-01A3-4F64-A5CC-32D1F03CF1CB}"/>
              </a:ext>
            </a:extLst>
          </p:cNvPr>
          <p:cNvGrpSpPr/>
          <p:nvPr/>
        </p:nvGrpSpPr>
        <p:grpSpPr>
          <a:xfrm>
            <a:off x="2015742" y="3466988"/>
            <a:ext cx="5112515" cy="3017782"/>
            <a:chOff x="3222416" y="3329233"/>
            <a:chExt cx="5112515" cy="3017782"/>
          </a:xfrm>
        </p:grpSpPr>
        <p:pic>
          <p:nvPicPr>
            <p:cNvPr id="36" name="Picture 35">
              <a:extLst>
                <a:ext uri="{FF2B5EF4-FFF2-40B4-BE49-F238E27FC236}">
                  <a16:creationId xmlns:a16="http://schemas.microsoft.com/office/drawing/2014/main" id="{9BE92443-4929-4B14-B7D7-2FFC0AA57B5A}"/>
                </a:ext>
              </a:extLst>
            </p:cNvPr>
            <p:cNvPicPr>
              <a:picLocks noChangeAspect="1"/>
            </p:cNvPicPr>
            <p:nvPr/>
          </p:nvPicPr>
          <p:blipFill>
            <a:blip r:embed="rId5"/>
            <a:stretch>
              <a:fillRect/>
            </a:stretch>
          </p:blipFill>
          <p:spPr>
            <a:xfrm>
              <a:off x="3962401" y="3329233"/>
              <a:ext cx="3143668" cy="3017782"/>
            </a:xfrm>
            <a:prstGeom prst="rect">
              <a:avLst/>
            </a:prstGeom>
          </p:spPr>
        </p:pic>
        <p:grpSp>
          <p:nvGrpSpPr>
            <p:cNvPr id="37" name="Group 36">
              <a:extLst>
                <a:ext uri="{FF2B5EF4-FFF2-40B4-BE49-F238E27FC236}">
                  <a16:creationId xmlns:a16="http://schemas.microsoft.com/office/drawing/2014/main" id="{F6F8E7D6-A225-4CB8-9755-8AE0150713D8}"/>
                </a:ext>
              </a:extLst>
            </p:cNvPr>
            <p:cNvGrpSpPr/>
            <p:nvPr/>
          </p:nvGrpSpPr>
          <p:grpSpPr>
            <a:xfrm>
              <a:off x="6910238" y="3378768"/>
              <a:ext cx="1424693" cy="2944623"/>
              <a:chOff x="6910238" y="3378768"/>
              <a:chExt cx="1424693" cy="2944623"/>
            </a:xfrm>
          </p:grpSpPr>
          <p:pic>
            <p:nvPicPr>
              <p:cNvPr id="13" name="Picture 12">
                <a:extLst>
                  <a:ext uri="{FF2B5EF4-FFF2-40B4-BE49-F238E27FC236}">
                    <a16:creationId xmlns:a16="http://schemas.microsoft.com/office/drawing/2014/main" id="{65E19078-4362-4E7A-A70F-3201415A4A7E}"/>
                  </a:ext>
                </a:extLst>
              </p:cNvPr>
              <p:cNvPicPr>
                <a:picLocks noChangeAspect="1"/>
              </p:cNvPicPr>
              <p:nvPr/>
            </p:nvPicPr>
            <p:blipFill>
              <a:blip r:embed="rId6"/>
              <a:stretch>
                <a:fillRect/>
              </a:stretch>
            </p:blipFill>
            <p:spPr>
              <a:xfrm>
                <a:off x="7365088" y="3378768"/>
                <a:ext cx="969843" cy="2944623"/>
              </a:xfrm>
              <a:prstGeom prst="rect">
                <a:avLst/>
              </a:prstGeom>
            </p:spPr>
          </p:pic>
          <p:sp>
            <p:nvSpPr>
              <p:cNvPr id="14" name="Rectangle 13">
                <a:extLst>
                  <a:ext uri="{FF2B5EF4-FFF2-40B4-BE49-F238E27FC236}">
                    <a16:creationId xmlns:a16="http://schemas.microsoft.com/office/drawing/2014/main" id="{9890698D-4319-4133-B4F4-3DBCB1D4E5BA}"/>
                  </a:ext>
                </a:extLst>
              </p:cNvPr>
              <p:cNvSpPr/>
              <p:nvPr/>
            </p:nvSpPr>
            <p:spPr>
              <a:xfrm>
                <a:off x="7499933" y="3459450"/>
                <a:ext cx="673582" cy="307777"/>
              </a:xfrm>
              <a:prstGeom prst="rect">
                <a:avLst/>
              </a:prstGeom>
            </p:spPr>
            <p:txBody>
              <a:bodyPr wrap="none">
                <a:spAutoFit/>
              </a:bodyPr>
              <a:lstStyle/>
              <a:p>
                <a:pPr lvl="0" algn="ctr"/>
                <a:r>
                  <a:rPr lang="en-US" sz="1400" b="1" dirty="0">
                    <a:solidFill>
                      <a:srgbClr val="000000"/>
                    </a:solidFill>
                    <a:latin typeface="Arial"/>
                  </a:rPr>
                  <a:t>HDFS</a:t>
                </a:r>
              </a:p>
            </p:txBody>
          </p:sp>
          <p:pic>
            <p:nvPicPr>
              <p:cNvPr id="28" name="Picture 16" descr="database">
                <a:extLst>
                  <a:ext uri="{FF2B5EF4-FFF2-40B4-BE49-F238E27FC236}">
                    <a16:creationId xmlns:a16="http://schemas.microsoft.com/office/drawing/2014/main" id="{215C5EAC-096E-482A-95A4-457AA80309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7481923" y="5189599"/>
                <a:ext cx="711244" cy="623126"/>
              </a:xfrm>
              <a:prstGeom prst="rect">
                <a:avLst/>
              </a:prstGeom>
              <a:noFill/>
              <a:extLst>
                <a:ext uri="{909E8E84-426E-40DD-AFC4-6F175D3DCCD1}">
                  <a14:hiddenFill xmlns:a14="http://schemas.microsoft.com/office/drawing/2010/main">
                    <a:solidFill>
                      <a:srgbClr val="FFFFFF"/>
                    </a:solidFill>
                  </a14:hiddenFill>
                </a:ext>
              </a:extLst>
            </p:spPr>
          </p:pic>
          <p:sp>
            <p:nvSpPr>
              <p:cNvPr id="29" name="AutoShape 7">
                <a:extLst>
                  <a:ext uri="{FF2B5EF4-FFF2-40B4-BE49-F238E27FC236}">
                    <a16:creationId xmlns:a16="http://schemas.microsoft.com/office/drawing/2014/main" id="{8E2A88A1-C2B4-4501-BDC0-3A0F3A16BA01}"/>
                  </a:ext>
                </a:extLst>
              </p:cNvPr>
              <p:cNvSpPr>
                <a:spLocks noChangeArrowheads="1"/>
              </p:cNvSpPr>
              <p:nvPr/>
            </p:nvSpPr>
            <p:spPr bwMode="gray">
              <a:xfrm>
                <a:off x="7524894" y="4487671"/>
                <a:ext cx="636494" cy="570468"/>
              </a:xfrm>
              <a:prstGeom prst="can">
                <a:avLst>
                  <a:gd name="adj" fmla="val 26042"/>
                </a:avLst>
              </a:prstGeom>
              <a:gradFill rotWithShape="1">
                <a:gsLst>
                  <a:gs pos="0">
                    <a:srgbClr val="2C85CE"/>
                  </a:gs>
                  <a:gs pos="50000">
                    <a:srgbClr val="8CBCE4"/>
                  </a:gs>
                  <a:gs pos="100000">
                    <a:srgbClr val="2C85C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sz="1000" b="1" dirty="0">
                    <a:solidFill>
                      <a:srgbClr val="000000"/>
                    </a:solidFill>
                    <a:latin typeface="Arial"/>
                  </a:rPr>
                  <a:t>System</a:t>
                </a:r>
                <a:br>
                  <a:rPr lang="en-US" sz="1000" b="1" dirty="0">
                    <a:solidFill>
                      <a:srgbClr val="000000"/>
                    </a:solidFill>
                    <a:latin typeface="Arial"/>
                  </a:rPr>
                </a:br>
                <a:r>
                  <a:rPr lang="en-US" sz="1000" b="1" dirty="0">
                    <a:solidFill>
                      <a:srgbClr val="000000"/>
                    </a:solidFill>
                    <a:latin typeface="Arial"/>
                  </a:rPr>
                  <a:t>Log File</a:t>
                </a:r>
              </a:p>
            </p:txBody>
          </p:sp>
          <p:sp>
            <p:nvSpPr>
              <p:cNvPr id="30" name="Rectangle 29">
                <a:extLst>
                  <a:ext uri="{FF2B5EF4-FFF2-40B4-BE49-F238E27FC236}">
                    <a16:creationId xmlns:a16="http://schemas.microsoft.com/office/drawing/2014/main" id="{AE9A696F-6363-4242-AFA0-ED845130FEF7}"/>
                  </a:ext>
                </a:extLst>
              </p:cNvPr>
              <p:cNvSpPr/>
              <p:nvPr/>
            </p:nvSpPr>
            <p:spPr>
              <a:xfrm>
                <a:off x="7435121" y="5334000"/>
                <a:ext cx="796588" cy="400110"/>
              </a:xfrm>
              <a:prstGeom prst="rect">
                <a:avLst/>
              </a:prstGeom>
            </p:spPr>
            <p:txBody>
              <a:bodyPr wrap="square">
                <a:spAutoFit/>
              </a:bodyPr>
              <a:lstStyle/>
              <a:p>
                <a:pPr lvl="0" algn="ctr"/>
                <a:r>
                  <a:rPr lang="en-US" sz="1000" b="1" dirty="0">
                    <a:solidFill>
                      <a:srgbClr val="FFFFFF"/>
                    </a:solidFill>
                    <a:latin typeface="Arial"/>
                  </a:rPr>
                  <a:t>Relational</a:t>
                </a:r>
                <a:br>
                  <a:rPr lang="en-US" sz="1000" b="1" dirty="0">
                    <a:solidFill>
                      <a:srgbClr val="FFFFFF"/>
                    </a:solidFill>
                    <a:latin typeface="Arial"/>
                  </a:rPr>
                </a:br>
                <a:r>
                  <a:rPr lang="en-US" sz="1000" b="1" dirty="0">
                    <a:solidFill>
                      <a:srgbClr val="FFFFFF"/>
                    </a:solidFill>
                    <a:latin typeface="Arial"/>
                  </a:rPr>
                  <a:t>Database</a:t>
                </a:r>
              </a:p>
            </p:txBody>
          </p:sp>
          <p:sp>
            <p:nvSpPr>
              <p:cNvPr id="31" name="Flowchart: Magnetic Disk 30">
                <a:extLst>
                  <a:ext uri="{FF2B5EF4-FFF2-40B4-BE49-F238E27FC236}">
                    <a16:creationId xmlns:a16="http://schemas.microsoft.com/office/drawing/2014/main" id="{749418AC-6D35-4209-AA74-1F06093C7D26}"/>
                  </a:ext>
                </a:extLst>
              </p:cNvPr>
              <p:cNvSpPr/>
              <p:nvPr/>
            </p:nvSpPr>
            <p:spPr bwMode="auto">
              <a:xfrm>
                <a:off x="7522129" y="3835968"/>
                <a:ext cx="636494" cy="587188"/>
              </a:xfrm>
              <a:prstGeom prst="flowChartMagneticDisk">
                <a:avLst/>
              </a:prstGeom>
              <a:gradFill flip="none" rotWithShape="1">
                <a:gsLst>
                  <a:gs pos="0">
                    <a:srgbClr val="E6CE92"/>
                  </a:gs>
                  <a:gs pos="48000">
                    <a:srgbClr val="FFEEC3"/>
                  </a:gs>
                  <a:gs pos="100000">
                    <a:srgbClr val="9A6E00"/>
                  </a:gs>
                </a:gsLst>
                <a:lin ang="0" scaled="0"/>
                <a:tileRect/>
              </a:gradFill>
              <a:ln w="9525" cap="flat" cmpd="sng" algn="ctr">
                <a:solidFill>
                  <a:schemeClr val="tx1"/>
                </a:solidFill>
                <a:prstDash val="solid"/>
                <a:round/>
                <a:headEnd type="none" w="med" len="med"/>
                <a:tailEnd type="none" w="med" len="med"/>
              </a:ln>
              <a:effectLst/>
              <a:ex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mj-lt"/>
                </a:endParaRPr>
              </a:p>
            </p:txBody>
          </p:sp>
          <p:sp>
            <p:nvSpPr>
              <p:cNvPr id="32" name="Rectangle 31">
                <a:extLst>
                  <a:ext uri="{FF2B5EF4-FFF2-40B4-BE49-F238E27FC236}">
                    <a16:creationId xmlns:a16="http://schemas.microsoft.com/office/drawing/2014/main" id="{1F50FDAB-A924-4D23-89D4-F6D0618FCC4D}"/>
                  </a:ext>
                </a:extLst>
              </p:cNvPr>
              <p:cNvSpPr/>
              <p:nvPr/>
            </p:nvSpPr>
            <p:spPr>
              <a:xfrm>
                <a:off x="7522129" y="4015426"/>
                <a:ext cx="609600" cy="400110"/>
              </a:xfrm>
              <a:prstGeom prst="rect">
                <a:avLst/>
              </a:prstGeom>
            </p:spPr>
            <p:txBody>
              <a:bodyPr wrap="square">
                <a:spAutoFit/>
              </a:bodyPr>
              <a:lstStyle/>
              <a:p>
                <a:pPr lvl="0" algn="ctr"/>
                <a:r>
                  <a:rPr lang="en-US" sz="1000" b="1" dirty="0">
                    <a:latin typeface="Arial"/>
                  </a:rPr>
                  <a:t>Media </a:t>
                </a:r>
                <a:br>
                  <a:rPr lang="en-US" sz="1000" b="1" dirty="0">
                    <a:latin typeface="Arial"/>
                  </a:rPr>
                </a:br>
                <a:r>
                  <a:rPr lang="en-US" sz="1000" b="1" dirty="0">
                    <a:latin typeface="Arial"/>
                  </a:rPr>
                  <a:t>Data</a:t>
                </a:r>
              </a:p>
            </p:txBody>
          </p:sp>
          <p:pic>
            <p:nvPicPr>
              <p:cNvPr id="33" name="Picture 32">
                <a:extLst>
                  <a:ext uri="{FF2B5EF4-FFF2-40B4-BE49-F238E27FC236}">
                    <a16:creationId xmlns:a16="http://schemas.microsoft.com/office/drawing/2014/main" id="{9D65CF2D-C247-4E8A-A334-D7E1022D3B72}"/>
                  </a:ext>
                </a:extLst>
              </p:cNvPr>
              <p:cNvPicPr>
                <a:picLocks noChangeAspect="1"/>
              </p:cNvPicPr>
              <p:nvPr/>
            </p:nvPicPr>
            <p:blipFill>
              <a:blip r:embed="rId8"/>
              <a:stretch>
                <a:fillRect/>
              </a:stretch>
            </p:blipFill>
            <p:spPr>
              <a:xfrm>
                <a:off x="6910238" y="4597968"/>
                <a:ext cx="646232" cy="457200"/>
              </a:xfrm>
              <a:prstGeom prst="rect">
                <a:avLst/>
              </a:prstGeom>
            </p:spPr>
          </p:pic>
        </p:grpSp>
        <p:grpSp>
          <p:nvGrpSpPr>
            <p:cNvPr id="153" name="Group 152">
              <a:extLst>
                <a:ext uri="{FF2B5EF4-FFF2-40B4-BE49-F238E27FC236}">
                  <a16:creationId xmlns:a16="http://schemas.microsoft.com/office/drawing/2014/main" id="{5CD4CE7C-3E9E-406E-BF15-B752187A1B69}"/>
                </a:ext>
              </a:extLst>
            </p:cNvPr>
            <p:cNvGrpSpPr/>
            <p:nvPr/>
          </p:nvGrpSpPr>
          <p:grpSpPr>
            <a:xfrm>
              <a:off x="4272230" y="3592279"/>
              <a:ext cx="2602992" cy="2383030"/>
              <a:chOff x="3429000" y="3657600"/>
              <a:chExt cx="2602992" cy="2383030"/>
            </a:xfrm>
          </p:grpSpPr>
          <p:grpSp>
            <p:nvGrpSpPr>
              <p:cNvPr id="41" name="Group 31">
                <a:extLst>
                  <a:ext uri="{FF2B5EF4-FFF2-40B4-BE49-F238E27FC236}">
                    <a16:creationId xmlns:a16="http://schemas.microsoft.com/office/drawing/2014/main" id="{E18D67E8-F03D-4B03-8B25-2C51438D83AC}"/>
                  </a:ext>
                </a:extLst>
              </p:cNvPr>
              <p:cNvGrpSpPr>
                <a:grpSpLocks/>
              </p:cNvGrpSpPr>
              <p:nvPr/>
            </p:nvGrpSpPr>
            <p:grpSpPr bwMode="auto">
              <a:xfrm>
                <a:off x="3429000" y="4480560"/>
                <a:ext cx="609600" cy="620237"/>
                <a:chOff x="4161" y="2082"/>
                <a:chExt cx="420" cy="486"/>
              </a:xfrm>
            </p:grpSpPr>
            <p:sp>
              <p:nvSpPr>
                <p:cNvPr id="42" name="AutoShape 29">
                  <a:extLst>
                    <a:ext uri="{FF2B5EF4-FFF2-40B4-BE49-F238E27FC236}">
                      <a16:creationId xmlns:a16="http://schemas.microsoft.com/office/drawing/2014/main" id="{CF8EAD0E-A6F4-4F0D-8D79-48FF9238F393}"/>
                    </a:ext>
                  </a:extLst>
                </p:cNvPr>
                <p:cNvSpPr>
                  <a:spLocks noChangeArrowheads="1"/>
                </p:cNvSpPr>
                <p:nvPr/>
              </p:nvSpPr>
              <p:spPr bwMode="auto">
                <a:xfrm>
                  <a:off x="4197" y="2082"/>
                  <a:ext cx="384" cy="222"/>
                </a:xfrm>
                <a:prstGeom prst="curvedDownArrow">
                  <a:avLst>
                    <a:gd name="adj1" fmla="val 18835"/>
                    <a:gd name="adj2" fmla="val 60557"/>
                    <a:gd name="adj3" fmla="val 38741"/>
                  </a:avLst>
                </a:prstGeom>
                <a:gradFill rotWithShape="1">
                  <a:gsLst>
                    <a:gs pos="0">
                      <a:srgbClr val="DFC453">
                        <a:gamma/>
                        <a:shade val="60784"/>
                        <a:invGamma/>
                      </a:srgbClr>
                    </a:gs>
                    <a:gs pos="50000">
                      <a:srgbClr val="DFC453"/>
                    </a:gs>
                    <a:gs pos="100000">
                      <a:srgbClr val="DFC453">
                        <a:gamma/>
                        <a:shade val="60784"/>
                        <a:invGamma/>
                      </a:srgbClr>
                    </a:gs>
                  </a:gsLst>
                  <a:lin ang="2700000" scaled="1"/>
                </a:gradFill>
                <a:ln w="3175">
                  <a:solidFill>
                    <a:srgbClr val="B2B2B2"/>
                  </a:solidFill>
                  <a:miter lim="800000"/>
                  <a:headEnd/>
                  <a:tailEnd/>
                </a:ln>
                <a:effectLst>
                  <a:prstShdw prst="shdw17" dist="17961" dir="2700000">
                    <a:srgbClr val="B2B2B2">
                      <a:gamma/>
                      <a:shade val="60000"/>
                      <a:invGamma/>
                    </a:srgbClr>
                  </a:prstShdw>
                </a:effectLst>
              </p:spPr>
              <p:txBody>
                <a:bodyPr wrap="none" anchor="ctr"/>
                <a:lstStyle/>
                <a:p>
                  <a:endParaRPr lang="en-US"/>
                </a:p>
              </p:txBody>
            </p:sp>
            <p:sp>
              <p:nvSpPr>
                <p:cNvPr id="43" name="AutoShape 30">
                  <a:extLst>
                    <a:ext uri="{FF2B5EF4-FFF2-40B4-BE49-F238E27FC236}">
                      <a16:creationId xmlns:a16="http://schemas.microsoft.com/office/drawing/2014/main" id="{6CE0ADDE-9398-40BE-8E69-0AF5FE5C5D48}"/>
                    </a:ext>
                  </a:extLst>
                </p:cNvPr>
                <p:cNvSpPr>
                  <a:spLocks noChangeArrowheads="1"/>
                </p:cNvSpPr>
                <p:nvPr/>
              </p:nvSpPr>
              <p:spPr bwMode="auto">
                <a:xfrm flipH="1" flipV="1">
                  <a:off x="4161" y="2346"/>
                  <a:ext cx="384" cy="222"/>
                </a:xfrm>
                <a:prstGeom prst="curvedDownArrow">
                  <a:avLst>
                    <a:gd name="adj1" fmla="val 18835"/>
                    <a:gd name="adj2" fmla="val 60557"/>
                    <a:gd name="adj3" fmla="val 38741"/>
                  </a:avLst>
                </a:prstGeom>
                <a:gradFill rotWithShape="1">
                  <a:gsLst>
                    <a:gs pos="0">
                      <a:srgbClr val="DFC453">
                        <a:gamma/>
                        <a:shade val="60784"/>
                        <a:invGamma/>
                      </a:srgbClr>
                    </a:gs>
                    <a:gs pos="50000">
                      <a:srgbClr val="DFC453"/>
                    </a:gs>
                    <a:gs pos="100000">
                      <a:srgbClr val="DFC453">
                        <a:gamma/>
                        <a:shade val="60784"/>
                        <a:invGamma/>
                      </a:srgbClr>
                    </a:gs>
                  </a:gsLst>
                  <a:lin ang="2700000" scaled="1"/>
                </a:gradFill>
                <a:ln w="3175">
                  <a:solidFill>
                    <a:srgbClr val="B2B2B2"/>
                  </a:solidFill>
                  <a:miter lim="800000"/>
                  <a:headEnd/>
                  <a:tailEnd/>
                </a:ln>
                <a:effectLst>
                  <a:prstShdw prst="shdw17" dist="17961" dir="2700000">
                    <a:srgbClr val="B2B2B2">
                      <a:gamma/>
                      <a:shade val="60000"/>
                      <a:invGamma/>
                    </a:srgbClr>
                  </a:prstShdw>
                </a:effectLst>
              </p:spPr>
              <p:txBody>
                <a:bodyPr wrap="none" anchor="ctr"/>
                <a:lstStyle/>
                <a:p>
                  <a:endParaRPr lang="en-US"/>
                </a:p>
              </p:txBody>
            </p:sp>
          </p:grpSp>
          <p:grpSp>
            <p:nvGrpSpPr>
              <p:cNvPr id="48" name="Group 47">
                <a:extLst>
                  <a:ext uri="{FF2B5EF4-FFF2-40B4-BE49-F238E27FC236}">
                    <a16:creationId xmlns:a16="http://schemas.microsoft.com/office/drawing/2014/main" id="{FC6D194C-FD29-48BD-8ECA-93A4FB92C2DD}"/>
                  </a:ext>
                </a:extLst>
              </p:cNvPr>
              <p:cNvGrpSpPr/>
              <p:nvPr/>
            </p:nvGrpSpPr>
            <p:grpSpPr>
              <a:xfrm>
                <a:off x="4191000" y="3852669"/>
                <a:ext cx="652104" cy="445993"/>
                <a:chOff x="4244338" y="3867885"/>
                <a:chExt cx="652104" cy="445993"/>
              </a:xfrm>
              <a:effectLst>
                <a:outerShdw blurRad="88900" dist="88900" dir="2700000" algn="tl" rotWithShape="0">
                  <a:prstClr val="black">
                    <a:alpha val="40000"/>
                  </a:prstClr>
                </a:outerShdw>
              </a:effectLst>
            </p:grpSpPr>
            <p:sp>
              <p:nvSpPr>
                <p:cNvPr id="44" name="Pentagon 43">
                  <a:extLst>
                    <a:ext uri="{FF2B5EF4-FFF2-40B4-BE49-F238E27FC236}">
                      <a16:creationId xmlns:a16="http://schemas.microsoft.com/office/drawing/2014/main" id="{88EED35C-5F18-4091-98CE-8BC076CE207F}"/>
                    </a:ext>
                  </a:extLst>
                </p:cNvPr>
                <p:cNvSpPr/>
                <p:nvPr/>
              </p:nvSpPr>
              <p:spPr bwMode="auto">
                <a:xfrm flipV="1">
                  <a:off x="4244338" y="3887412"/>
                  <a:ext cx="652104" cy="426466"/>
                </a:xfrm>
                <a:custGeom>
                  <a:avLst/>
                  <a:gdLst>
                    <a:gd name="connsiteX0" fmla="*/ 1 w 788648"/>
                    <a:gd name="connsiteY0" fmla="*/ 232846 h 609600"/>
                    <a:gd name="connsiteX1" fmla="*/ 394324 w 788648"/>
                    <a:gd name="connsiteY1" fmla="*/ 0 h 609600"/>
                    <a:gd name="connsiteX2" fmla="*/ 788647 w 788648"/>
                    <a:gd name="connsiteY2" fmla="*/ 232846 h 609600"/>
                    <a:gd name="connsiteX3" fmla="*/ 638029 w 788648"/>
                    <a:gd name="connsiteY3" fmla="*/ 609598 h 609600"/>
                    <a:gd name="connsiteX4" fmla="*/ 150619 w 788648"/>
                    <a:gd name="connsiteY4" fmla="*/ 609598 h 609600"/>
                    <a:gd name="connsiteX5" fmla="*/ 1 w 788648"/>
                    <a:gd name="connsiteY5" fmla="*/ 232846 h 609600"/>
                    <a:gd name="connsiteX0" fmla="*/ 0 w 788646"/>
                    <a:gd name="connsiteY0" fmla="*/ 232846 h 621790"/>
                    <a:gd name="connsiteX1" fmla="*/ 394323 w 788646"/>
                    <a:gd name="connsiteY1" fmla="*/ 0 h 621790"/>
                    <a:gd name="connsiteX2" fmla="*/ 788646 w 788646"/>
                    <a:gd name="connsiteY2" fmla="*/ 232846 h 621790"/>
                    <a:gd name="connsiteX3" fmla="*/ 638028 w 788646"/>
                    <a:gd name="connsiteY3" fmla="*/ 609598 h 621790"/>
                    <a:gd name="connsiteX4" fmla="*/ 28698 w 788646"/>
                    <a:gd name="connsiteY4" fmla="*/ 621790 h 621790"/>
                    <a:gd name="connsiteX5" fmla="*/ 0 w 788646"/>
                    <a:gd name="connsiteY5" fmla="*/ 232846 h 621790"/>
                    <a:gd name="connsiteX0" fmla="*/ 0 w 788646"/>
                    <a:gd name="connsiteY0" fmla="*/ 232846 h 621790"/>
                    <a:gd name="connsiteX1" fmla="*/ 394323 w 788646"/>
                    <a:gd name="connsiteY1" fmla="*/ 0 h 621790"/>
                    <a:gd name="connsiteX2" fmla="*/ 788646 w 788646"/>
                    <a:gd name="connsiteY2" fmla="*/ 232846 h 621790"/>
                    <a:gd name="connsiteX3" fmla="*/ 759948 w 788646"/>
                    <a:gd name="connsiteY3" fmla="*/ 609598 h 621790"/>
                    <a:gd name="connsiteX4" fmla="*/ 28698 w 788646"/>
                    <a:gd name="connsiteY4" fmla="*/ 621790 h 621790"/>
                    <a:gd name="connsiteX5" fmla="*/ 0 w 788646"/>
                    <a:gd name="connsiteY5" fmla="*/ 232846 h 621790"/>
                    <a:gd name="connsiteX0" fmla="*/ 0 w 788646"/>
                    <a:gd name="connsiteY0" fmla="*/ 232846 h 621790"/>
                    <a:gd name="connsiteX1" fmla="*/ 394323 w 788646"/>
                    <a:gd name="connsiteY1" fmla="*/ 0 h 621790"/>
                    <a:gd name="connsiteX2" fmla="*/ 788646 w 788646"/>
                    <a:gd name="connsiteY2" fmla="*/ 232846 h 621790"/>
                    <a:gd name="connsiteX3" fmla="*/ 780268 w 788646"/>
                    <a:gd name="connsiteY3" fmla="*/ 609598 h 621790"/>
                    <a:gd name="connsiteX4" fmla="*/ 28698 w 788646"/>
                    <a:gd name="connsiteY4" fmla="*/ 621790 h 621790"/>
                    <a:gd name="connsiteX5" fmla="*/ 0 w 788646"/>
                    <a:gd name="connsiteY5" fmla="*/ 232846 h 621790"/>
                    <a:gd name="connsiteX0" fmla="*/ 0 w 788646"/>
                    <a:gd name="connsiteY0" fmla="*/ 232846 h 621790"/>
                    <a:gd name="connsiteX1" fmla="*/ 394323 w 788646"/>
                    <a:gd name="connsiteY1" fmla="*/ 0 h 621790"/>
                    <a:gd name="connsiteX2" fmla="*/ 788646 w 788646"/>
                    <a:gd name="connsiteY2" fmla="*/ 232846 h 621790"/>
                    <a:gd name="connsiteX3" fmla="*/ 780268 w 788646"/>
                    <a:gd name="connsiteY3" fmla="*/ 609598 h 621790"/>
                    <a:gd name="connsiteX4" fmla="*/ 16506 w 788646"/>
                    <a:gd name="connsiteY4" fmla="*/ 621790 h 621790"/>
                    <a:gd name="connsiteX5" fmla="*/ 0 w 788646"/>
                    <a:gd name="connsiteY5" fmla="*/ 232846 h 621790"/>
                    <a:gd name="connsiteX0" fmla="*/ 0 w 788646"/>
                    <a:gd name="connsiteY0" fmla="*/ 245038 h 621790"/>
                    <a:gd name="connsiteX1" fmla="*/ 394323 w 788646"/>
                    <a:gd name="connsiteY1" fmla="*/ 0 h 621790"/>
                    <a:gd name="connsiteX2" fmla="*/ 788646 w 788646"/>
                    <a:gd name="connsiteY2" fmla="*/ 232846 h 621790"/>
                    <a:gd name="connsiteX3" fmla="*/ 780268 w 788646"/>
                    <a:gd name="connsiteY3" fmla="*/ 609598 h 621790"/>
                    <a:gd name="connsiteX4" fmla="*/ 16506 w 788646"/>
                    <a:gd name="connsiteY4" fmla="*/ 621790 h 621790"/>
                    <a:gd name="connsiteX5" fmla="*/ 0 w 788646"/>
                    <a:gd name="connsiteY5" fmla="*/ 245038 h 621790"/>
                    <a:gd name="connsiteX0" fmla="*/ 3814 w 772140"/>
                    <a:gd name="connsiteY0" fmla="*/ 245038 h 621790"/>
                    <a:gd name="connsiteX1" fmla="*/ 377817 w 772140"/>
                    <a:gd name="connsiteY1" fmla="*/ 0 h 621790"/>
                    <a:gd name="connsiteX2" fmla="*/ 772140 w 772140"/>
                    <a:gd name="connsiteY2" fmla="*/ 232846 h 621790"/>
                    <a:gd name="connsiteX3" fmla="*/ 763762 w 772140"/>
                    <a:gd name="connsiteY3" fmla="*/ 609598 h 621790"/>
                    <a:gd name="connsiteX4" fmla="*/ 0 w 772140"/>
                    <a:gd name="connsiteY4" fmla="*/ 621790 h 621790"/>
                    <a:gd name="connsiteX5" fmla="*/ 3814 w 772140"/>
                    <a:gd name="connsiteY5" fmla="*/ 245038 h 621790"/>
                    <a:gd name="connsiteX0" fmla="*/ 3814 w 763762"/>
                    <a:gd name="connsiteY0" fmla="*/ 245038 h 621790"/>
                    <a:gd name="connsiteX1" fmla="*/ 377817 w 763762"/>
                    <a:gd name="connsiteY1" fmla="*/ 0 h 621790"/>
                    <a:gd name="connsiteX2" fmla="*/ 759948 w 763762"/>
                    <a:gd name="connsiteY2" fmla="*/ 232846 h 621790"/>
                    <a:gd name="connsiteX3" fmla="*/ 763762 w 763762"/>
                    <a:gd name="connsiteY3" fmla="*/ 609598 h 621790"/>
                    <a:gd name="connsiteX4" fmla="*/ 0 w 763762"/>
                    <a:gd name="connsiteY4" fmla="*/ 621790 h 621790"/>
                    <a:gd name="connsiteX5" fmla="*/ 3814 w 763762"/>
                    <a:gd name="connsiteY5" fmla="*/ 245038 h 621790"/>
                    <a:gd name="connsiteX0" fmla="*/ 3814 w 763762"/>
                    <a:gd name="connsiteY0" fmla="*/ 245038 h 621790"/>
                    <a:gd name="connsiteX1" fmla="*/ 377817 w 763762"/>
                    <a:gd name="connsiteY1" fmla="*/ 0 h 621790"/>
                    <a:gd name="connsiteX2" fmla="*/ 759948 w 763762"/>
                    <a:gd name="connsiteY2" fmla="*/ 232846 h 621790"/>
                    <a:gd name="connsiteX3" fmla="*/ 763762 w 763762"/>
                    <a:gd name="connsiteY3" fmla="*/ 609598 h 621790"/>
                    <a:gd name="connsiteX4" fmla="*/ 0 w 763762"/>
                    <a:gd name="connsiteY4" fmla="*/ 621790 h 621790"/>
                    <a:gd name="connsiteX5" fmla="*/ 3814 w 763762"/>
                    <a:gd name="connsiteY5" fmla="*/ 245038 h 621790"/>
                    <a:gd name="connsiteX0" fmla="*/ 3814 w 763762"/>
                    <a:gd name="connsiteY0" fmla="*/ 245038 h 621790"/>
                    <a:gd name="connsiteX1" fmla="*/ 377817 w 763762"/>
                    <a:gd name="connsiteY1" fmla="*/ 0 h 621790"/>
                    <a:gd name="connsiteX2" fmla="*/ 759948 w 763762"/>
                    <a:gd name="connsiteY2" fmla="*/ 232846 h 621790"/>
                    <a:gd name="connsiteX3" fmla="*/ 763762 w 763762"/>
                    <a:gd name="connsiteY3" fmla="*/ 619989 h 621790"/>
                    <a:gd name="connsiteX4" fmla="*/ 0 w 763762"/>
                    <a:gd name="connsiteY4" fmla="*/ 621790 h 621790"/>
                    <a:gd name="connsiteX5" fmla="*/ 3814 w 763762"/>
                    <a:gd name="connsiteY5" fmla="*/ 245038 h 621790"/>
                    <a:gd name="connsiteX0" fmla="*/ 3814 w 763762"/>
                    <a:gd name="connsiteY0" fmla="*/ 96926 h 473678"/>
                    <a:gd name="connsiteX1" fmla="*/ 377817 w 763762"/>
                    <a:gd name="connsiteY1" fmla="*/ 0 h 473678"/>
                    <a:gd name="connsiteX2" fmla="*/ 759948 w 763762"/>
                    <a:gd name="connsiteY2" fmla="*/ 84734 h 473678"/>
                    <a:gd name="connsiteX3" fmla="*/ 763762 w 763762"/>
                    <a:gd name="connsiteY3" fmla="*/ 471877 h 473678"/>
                    <a:gd name="connsiteX4" fmla="*/ 0 w 763762"/>
                    <a:gd name="connsiteY4" fmla="*/ 473678 h 473678"/>
                    <a:gd name="connsiteX5" fmla="*/ 3814 w 763762"/>
                    <a:gd name="connsiteY5" fmla="*/ 96926 h 47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762" h="473678">
                      <a:moveTo>
                        <a:pt x="3814" y="96926"/>
                      </a:moveTo>
                      <a:lnTo>
                        <a:pt x="377817" y="0"/>
                      </a:lnTo>
                      <a:lnTo>
                        <a:pt x="759948" y="84734"/>
                      </a:lnTo>
                      <a:cubicBezTo>
                        <a:pt x="761219" y="210318"/>
                        <a:pt x="762491" y="346293"/>
                        <a:pt x="763762" y="471877"/>
                      </a:cubicBezTo>
                      <a:lnTo>
                        <a:pt x="0" y="473678"/>
                      </a:lnTo>
                      <a:cubicBezTo>
                        <a:pt x="1271" y="348094"/>
                        <a:pt x="2543" y="222510"/>
                        <a:pt x="3814" y="96926"/>
                      </a:cubicBez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46" name="Rectangle 45">
                  <a:extLst>
                    <a:ext uri="{FF2B5EF4-FFF2-40B4-BE49-F238E27FC236}">
                      <a16:creationId xmlns:a16="http://schemas.microsoft.com/office/drawing/2014/main" id="{FA663447-DF07-425D-BE99-D4BB93FF712D}"/>
                    </a:ext>
                  </a:extLst>
                </p:cNvPr>
                <p:cNvSpPr/>
                <p:nvPr/>
              </p:nvSpPr>
              <p:spPr>
                <a:xfrm>
                  <a:off x="4262036" y="3867885"/>
                  <a:ext cx="609600" cy="392978"/>
                </a:xfrm>
                <a:prstGeom prst="rect">
                  <a:avLst/>
                </a:prstGeom>
              </p:spPr>
              <p:txBody>
                <a:bodyPr wrap="square" lIns="0" rIns="0">
                  <a:spAutoFit/>
                </a:bodyPr>
                <a:lstStyle/>
                <a:p>
                  <a:pPr lvl="0" algn="ctr"/>
                  <a:r>
                    <a:rPr lang="en-US" sz="1000" b="1" dirty="0">
                      <a:solidFill>
                        <a:srgbClr val="000000"/>
                      </a:solidFill>
                      <a:latin typeface="Arial"/>
                    </a:rPr>
                    <a:t>Map</a:t>
                  </a:r>
                  <a:br>
                    <a:rPr lang="en-US" sz="1000" b="1" dirty="0">
                      <a:solidFill>
                        <a:srgbClr val="000000"/>
                      </a:solidFill>
                      <a:latin typeface="Arial"/>
                    </a:rPr>
                  </a:br>
                  <a:r>
                    <a:rPr lang="en-US" sz="1000" b="1" dirty="0">
                      <a:solidFill>
                        <a:srgbClr val="000000"/>
                      </a:solidFill>
                      <a:latin typeface="Arial"/>
                    </a:rPr>
                    <a:t>Reduce</a:t>
                  </a:r>
                </a:p>
              </p:txBody>
            </p:sp>
          </p:grpSp>
          <p:grpSp>
            <p:nvGrpSpPr>
              <p:cNvPr id="49" name="Group 48">
                <a:extLst>
                  <a:ext uri="{FF2B5EF4-FFF2-40B4-BE49-F238E27FC236}">
                    <a16:creationId xmlns:a16="http://schemas.microsoft.com/office/drawing/2014/main" id="{9C0CB1A1-D8C5-47FA-9AE1-660E66B74F06}"/>
                  </a:ext>
                </a:extLst>
              </p:cNvPr>
              <p:cNvGrpSpPr/>
              <p:nvPr/>
            </p:nvGrpSpPr>
            <p:grpSpPr>
              <a:xfrm>
                <a:off x="4191000" y="4584076"/>
                <a:ext cx="652104" cy="445993"/>
                <a:chOff x="4244338" y="3867885"/>
                <a:chExt cx="652104" cy="445993"/>
              </a:xfrm>
              <a:effectLst>
                <a:outerShdw blurRad="88900" dist="88900" dir="2700000" algn="tl" rotWithShape="0">
                  <a:prstClr val="black">
                    <a:alpha val="40000"/>
                  </a:prstClr>
                </a:outerShdw>
              </a:effectLst>
            </p:grpSpPr>
            <p:sp>
              <p:nvSpPr>
                <p:cNvPr id="50" name="Pentagon 43">
                  <a:extLst>
                    <a:ext uri="{FF2B5EF4-FFF2-40B4-BE49-F238E27FC236}">
                      <a16:creationId xmlns:a16="http://schemas.microsoft.com/office/drawing/2014/main" id="{567969CB-FDAF-4D89-AAB1-F087B398B31F}"/>
                    </a:ext>
                  </a:extLst>
                </p:cNvPr>
                <p:cNvSpPr/>
                <p:nvPr/>
              </p:nvSpPr>
              <p:spPr bwMode="auto">
                <a:xfrm flipV="1">
                  <a:off x="4244338" y="3887412"/>
                  <a:ext cx="652104" cy="426466"/>
                </a:xfrm>
                <a:custGeom>
                  <a:avLst/>
                  <a:gdLst>
                    <a:gd name="connsiteX0" fmla="*/ 1 w 788648"/>
                    <a:gd name="connsiteY0" fmla="*/ 232846 h 609600"/>
                    <a:gd name="connsiteX1" fmla="*/ 394324 w 788648"/>
                    <a:gd name="connsiteY1" fmla="*/ 0 h 609600"/>
                    <a:gd name="connsiteX2" fmla="*/ 788647 w 788648"/>
                    <a:gd name="connsiteY2" fmla="*/ 232846 h 609600"/>
                    <a:gd name="connsiteX3" fmla="*/ 638029 w 788648"/>
                    <a:gd name="connsiteY3" fmla="*/ 609598 h 609600"/>
                    <a:gd name="connsiteX4" fmla="*/ 150619 w 788648"/>
                    <a:gd name="connsiteY4" fmla="*/ 609598 h 609600"/>
                    <a:gd name="connsiteX5" fmla="*/ 1 w 788648"/>
                    <a:gd name="connsiteY5" fmla="*/ 232846 h 609600"/>
                    <a:gd name="connsiteX0" fmla="*/ 0 w 788646"/>
                    <a:gd name="connsiteY0" fmla="*/ 232846 h 621790"/>
                    <a:gd name="connsiteX1" fmla="*/ 394323 w 788646"/>
                    <a:gd name="connsiteY1" fmla="*/ 0 h 621790"/>
                    <a:gd name="connsiteX2" fmla="*/ 788646 w 788646"/>
                    <a:gd name="connsiteY2" fmla="*/ 232846 h 621790"/>
                    <a:gd name="connsiteX3" fmla="*/ 638028 w 788646"/>
                    <a:gd name="connsiteY3" fmla="*/ 609598 h 621790"/>
                    <a:gd name="connsiteX4" fmla="*/ 28698 w 788646"/>
                    <a:gd name="connsiteY4" fmla="*/ 621790 h 621790"/>
                    <a:gd name="connsiteX5" fmla="*/ 0 w 788646"/>
                    <a:gd name="connsiteY5" fmla="*/ 232846 h 621790"/>
                    <a:gd name="connsiteX0" fmla="*/ 0 w 788646"/>
                    <a:gd name="connsiteY0" fmla="*/ 232846 h 621790"/>
                    <a:gd name="connsiteX1" fmla="*/ 394323 w 788646"/>
                    <a:gd name="connsiteY1" fmla="*/ 0 h 621790"/>
                    <a:gd name="connsiteX2" fmla="*/ 788646 w 788646"/>
                    <a:gd name="connsiteY2" fmla="*/ 232846 h 621790"/>
                    <a:gd name="connsiteX3" fmla="*/ 759948 w 788646"/>
                    <a:gd name="connsiteY3" fmla="*/ 609598 h 621790"/>
                    <a:gd name="connsiteX4" fmla="*/ 28698 w 788646"/>
                    <a:gd name="connsiteY4" fmla="*/ 621790 h 621790"/>
                    <a:gd name="connsiteX5" fmla="*/ 0 w 788646"/>
                    <a:gd name="connsiteY5" fmla="*/ 232846 h 621790"/>
                    <a:gd name="connsiteX0" fmla="*/ 0 w 788646"/>
                    <a:gd name="connsiteY0" fmla="*/ 232846 h 621790"/>
                    <a:gd name="connsiteX1" fmla="*/ 394323 w 788646"/>
                    <a:gd name="connsiteY1" fmla="*/ 0 h 621790"/>
                    <a:gd name="connsiteX2" fmla="*/ 788646 w 788646"/>
                    <a:gd name="connsiteY2" fmla="*/ 232846 h 621790"/>
                    <a:gd name="connsiteX3" fmla="*/ 780268 w 788646"/>
                    <a:gd name="connsiteY3" fmla="*/ 609598 h 621790"/>
                    <a:gd name="connsiteX4" fmla="*/ 28698 w 788646"/>
                    <a:gd name="connsiteY4" fmla="*/ 621790 h 621790"/>
                    <a:gd name="connsiteX5" fmla="*/ 0 w 788646"/>
                    <a:gd name="connsiteY5" fmla="*/ 232846 h 621790"/>
                    <a:gd name="connsiteX0" fmla="*/ 0 w 788646"/>
                    <a:gd name="connsiteY0" fmla="*/ 232846 h 621790"/>
                    <a:gd name="connsiteX1" fmla="*/ 394323 w 788646"/>
                    <a:gd name="connsiteY1" fmla="*/ 0 h 621790"/>
                    <a:gd name="connsiteX2" fmla="*/ 788646 w 788646"/>
                    <a:gd name="connsiteY2" fmla="*/ 232846 h 621790"/>
                    <a:gd name="connsiteX3" fmla="*/ 780268 w 788646"/>
                    <a:gd name="connsiteY3" fmla="*/ 609598 h 621790"/>
                    <a:gd name="connsiteX4" fmla="*/ 16506 w 788646"/>
                    <a:gd name="connsiteY4" fmla="*/ 621790 h 621790"/>
                    <a:gd name="connsiteX5" fmla="*/ 0 w 788646"/>
                    <a:gd name="connsiteY5" fmla="*/ 232846 h 621790"/>
                    <a:gd name="connsiteX0" fmla="*/ 0 w 788646"/>
                    <a:gd name="connsiteY0" fmla="*/ 245038 h 621790"/>
                    <a:gd name="connsiteX1" fmla="*/ 394323 w 788646"/>
                    <a:gd name="connsiteY1" fmla="*/ 0 h 621790"/>
                    <a:gd name="connsiteX2" fmla="*/ 788646 w 788646"/>
                    <a:gd name="connsiteY2" fmla="*/ 232846 h 621790"/>
                    <a:gd name="connsiteX3" fmla="*/ 780268 w 788646"/>
                    <a:gd name="connsiteY3" fmla="*/ 609598 h 621790"/>
                    <a:gd name="connsiteX4" fmla="*/ 16506 w 788646"/>
                    <a:gd name="connsiteY4" fmla="*/ 621790 h 621790"/>
                    <a:gd name="connsiteX5" fmla="*/ 0 w 788646"/>
                    <a:gd name="connsiteY5" fmla="*/ 245038 h 621790"/>
                    <a:gd name="connsiteX0" fmla="*/ 3814 w 772140"/>
                    <a:gd name="connsiteY0" fmla="*/ 245038 h 621790"/>
                    <a:gd name="connsiteX1" fmla="*/ 377817 w 772140"/>
                    <a:gd name="connsiteY1" fmla="*/ 0 h 621790"/>
                    <a:gd name="connsiteX2" fmla="*/ 772140 w 772140"/>
                    <a:gd name="connsiteY2" fmla="*/ 232846 h 621790"/>
                    <a:gd name="connsiteX3" fmla="*/ 763762 w 772140"/>
                    <a:gd name="connsiteY3" fmla="*/ 609598 h 621790"/>
                    <a:gd name="connsiteX4" fmla="*/ 0 w 772140"/>
                    <a:gd name="connsiteY4" fmla="*/ 621790 h 621790"/>
                    <a:gd name="connsiteX5" fmla="*/ 3814 w 772140"/>
                    <a:gd name="connsiteY5" fmla="*/ 245038 h 621790"/>
                    <a:gd name="connsiteX0" fmla="*/ 3814 w 763762"/>
                    <a:gd name="connsiteY0" fmla="*/ 245038 h 621790"/>
                    <a:gd name="connsiteX1" fmla="*/ 377817 w 763762"/>
                    <a:gd name="connsiteY1" fmla="*/ 0 h 621790"/>
                    <a:gd name="connsiteX2" fmla="*/ 759948 w 763762"/>
                    <a:gd name="connsiteY2" fmla="*/ 232846 h 621790"/>
                    <a:gd name="connsiteX3" fmla="*/ 763762 w 763762"/>
                    <a:gd name="connsiteY3" fmla="*/ 609598 h 621790"/>
                    <a:gd name="connsiteX4" fmla="*/ 0 w 763762"/>
                    <a:gd name="connsiteY4" fmla="*/ 621790 h 621790"/>
                    <a:gd name="connsiteX5" fmla="*/ 3814 w 763762"/>
                    <a:gd name="connsiteY5" fmla="*/ 245038 h 621790"/>
                    <a:gd name="connsiteX0" fmla="*/ 3814 w 763762"/>
                    <a:gd name="connsiteY0" fmla="*/ 245038 h 621790"/>
                    <a:gd name="connsiteX1" fmla="*/ 377817 w 763762"/>
                    <a:gd name="connsiteY1" fmla="*/ 0 h 621790"/>
                    <a:gd name="connsiteX2" fmla="*/ 759948 w 763762"/>
                    <a:gd name="connsiteY2" fmla="*/ 232846 h 621790"/>
                    <a:gd name="connsiteX3" fmla="*/ 763762 w 763762"/>
                    <a:gd name="connsiteY3" fmla="*/ 609598 h 621790"/>
                    <a:gd name="connsiteX4" fmla="*/ 0 w 763762"/>
                    <a:gd name="connsiteY4" fmla="*/ 621790 h 621790"/>
                    <a:gd name="connsiteX5" fmla="*/ 3814 w 763762"/>
                    <a:gd name="connsiteY5" fmla="*/ 245038 h 621790"/>
                    <a:gd name="connsiteX0" fmla="*/ 3814 w 763762"/>
                    <a:gd name="connsiteY0" fmla="*/ 245038 h 621790"/>
                    <a:gd name="connsiteX1" fmla="*/ 377817 w 763762"/>
                    <a:gd name="connsiteY1" fmla="*/ 0 h 621790"/>
                    <a:gd name="connsiteX2" fmla="*/ 759948 w 763762"/>
                    <a:gd name="connsiteY2" fmla="*/ 232846 h 621790"/>
                    <a:gd name="connsiteX3" fmla="*/ 763762 w 763762"/>
                    <a:gd name="connsiteY3" fmla="*/ 619989 h 621790"/>
                    <a:gd name="connsiteX4" fmla="*/ 0 w 763762"/>
                    <a:gd name="connsiteY4" fmla="*/ 621790 h 621790"/>
                    <a:gd name="connsiteX5" fmla="*/ 3814 w 763762"/>
                    <a:gd name="connsiteY5" fmla="*/ 245038 h 621790"/>
                    <a:gd name="connsiteX0" fmla="*/ 3814 w 763762"/>
                    <a:gd name="connsiteY0" fmla="*/ 96926 h 473678"/>
                    <a:gd name="connsiteX1" fmla="*/ 377817 w 763762"/>
                    <a:gd name="connsiteY1" fmla="*/ 0 h 473678"/>
                    <a:gd name="connsiteX2" fmla="*/ 759948 w 763762"/>
                    <a:gd name="connsiteY2" fmla="*/ 84734 h 473678"/>
                    <a:gd name="connsiteX3" fmla="*/ 763762 w 763762"/>
                    <a:gd name="connsiteY3" fmla="*/ 471877 h 473678"/>
                    <a:gd name="connsiteX4" fmla="*/ 0 w 763762"/>
                    <a:gd name="connsiteY4" fmla="*/ 473678 h 473678"/>
                    <a:gd name="connsiteX5" fmla="*/ 3814 w 763762"/>
                    <a:gd name="connsiteY5" fmla="*/ 96926 h 47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762" h="473678">
                      <a:moveTo>
                        <a:pt x="3814" y="96926"/>
                      </a:moveTo>
                      <a:lnTo>
                        <a:pt x="377817" y="0"/>
                      </a:lnTo>
                      <a:lnTo>
                        <a:pt x="759948" y="84734"/>
                      </a:lnTo>
                      <a:cubicBezTo>
                        <a:pt x="761219" y="210318"/>
                        <a:pt x="762491" y="346293"/>
                        <a:pt x="763762" y="471877"/>
                      </a:cubicBezTo>
                      <a:lnTo>
                        <a:pt x="0" y="473678"/>
                      </a:lnTo>
                      <a:cubicBezTo>
                        <a:pt x="1271" y="348094"/>
                        <a:pt x="2543" y="222510"/>
                        <a:pt x="3814" y="96926"/>
                      </a:cubicBez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51" name="Rectangle 50">
                  <a:extLst>
                    <a:ext uri="{FF2B5EF4-FFF2-40B4-BE49-F238E27FC236}">
                      <a16:creationId xmlns:a16="http://schemas.microsoft.com/office/drawing/2014/main" id="{22A77529-B93F-4F27-85DF-AA22C9490451}"/>
                    </a:ext>
                  </a:extLst>
                </p:cNvPr>
                <p:cNvSpPr/>
                <p:nvPr/>
              </p:nvSpPr>
              <p:spPr>
                <a:xfrm>
                  <a:off x="4262036" y="3867885"/>
                  <a:ext cx="609600" cy="392978"/>
                </a:xfrm>
                <a:prstGeom prst="rect">
                  <a:avLst/>
                </a:prstGeom>
              </p:spPr>
              <p:txBody>
                <a:bodyPr wrap="square" lIns="0" rIns="0">
                  <a:spAutoFit/>
                </a:bodyPr>
                <a:lstStyle/>
                <a:p>
                  <a:pPr lvl="0" algn="ctr"/>
                  <a:r>
                    <a:rPr lang="en-US" sz="1000" b="1" dirty="0">
                      <a:solidFill>
                        <a:srgbClr val="000000"/>
                      </a:solidFill>
                      <a:latin typeface="Arial"/>
                    </a:rPr>
                    <a:t>Map</a:t>
                  </a:r>
                  <a:br>
                    <a:rPr lang="en-US" sz="1000" b="1" dirty="0">
                      <a:solidFill>
                        <a:srgbClr val="000000"/>
                      </a:solidFill>
                      <a:latin typeface="Arial"/>
                    </a:rPr>
                  </a:br>
                  <a:r>
                    <a:rPr lang="en-US" sz="1000" b="1" dirty="0">
                      <a:solidFill>
                        <a:srgbClr val="000000"/>
                      </a:solidFill>
                      <a:latin typeface="Arial"/>
                    </a:rPr>
                    <a:t>Reduce</a:t>
                  </a:r>
                </a:p>
              </p:txBody>
            </p:sp>
          </p:grpSp>
          <p:grpSp>
            <p:nvGrpSpPr>
              <p:cNvPr id="52" name="Group 51">
                <a:extLst>
                  <a:ext uri="{FF2B5EF4-FFF2-40B4-BE49-F238E27FC236}">
                    <a16:creationId xmlns:a16="http://schemas.microsoft.com/office/drawing/2014/main" id="{7D43B90B-448D-438D-9208-FDE10BE6E52A}"/>
                  </a:ext>
                </a:extLst>
              </p:cNvPr>
              <p:cNvGrpSpPr/>
              <p:nvPr/>
            </p:nvGrpSpPr>
            <p:grpSpPr>
              <a:xfrm>
                <a:off x="4191000" y="5437663"/>
                <a:ext cx="652104" cy="445993"/>
                <a:chOff x="4244338" y="3867885"/>
                <a:chExt cx="652104" cy="445993"/>
              </a:xfrm>
              <a:effectLst>
                <a:outerShdw blurRad="88900" dist="88900" dir="2700000" algn="tl" rotWithShape="0">
                  <a:prstClr val="black">
                    <a:alpha val="40000"/>
                  </a:prstClr>
                </a:outerShdw>
              </a:effectLst>
            </p:grpSpPr>
            <p:sp>
              <p:nvSpPr>
                <p:cNvPr id="53" name="Pentagon 43">
                  <a:extLst>
                    <a:ext uri="{FF2B5EF4-FFF2-40B4-BE49-F238E27FC236}">
                      <a16:creationId xmlns:a16="http://schemas.microsoft.com/office/drawing/2014/main" id="{3495BDE5-68C9-435F-855B-4338D3E2D0C9}"/>
                    </a:ext>
                  </a:extLst>
                </p:cNvPr>
                <p:cNvSpPr/>
                <p:nvPr/>
              </p:nvSpPr>
              <p:spPr bwMode="auto">
                <a:xfrm flipV="1">
                  <a:off x="4244338" y="3887412"/>
                  <a:ext cx="652104" cy="426466"/>
                </a:xfrm>
                <a:custGeom>
                  <a:avLst/>
                  <a:gdLst>
                    <a:gd name="connsiteX0" fmla="*/ 1 w 788648"/>
                    <a:gd name="connsiteY0" fmla="*/ 232846 h 609600"/>
                    <a:gd name="connsiteX1" fmla="*/ 394324 w 788648"/>
                    <a:gd name="connsiteY1" fmla="*/ 0 h 609600"/>
                    <a:gd name="connsiteX2" fmla="*/ 788647 w 788648"/>
                    <a:gd name="connsiteY2" fmla="*/ 232846 h 609600"/>
                    <a:gd name="connsiteX3" fmla="*/ 638029 w 788648"/>
                    <a:gd name="connsiteY3" fmla="*/ 609598 h 609600"/>
                    <a:gd name="connsiteX4" fmla="*/ 150619 w 788648"/>
                    <a:gd name="connsiteY4" fmla="*/ 609598 h 609600"/>
                    <a:gd name="connsiteX5" fmla="*/ 1 w 788648"/>
                    <a:gd name="connsiteY5" fmla="*/ 232846 h 609600"/>
                    <a:gd name="connsiteX0" fmla="*/ 0 w 788646"/>
                    <a:gd name="connsiteY0" fmla="*/ 232846 h 621790"/>
                    <a:gd name="connsiteX1" fmla="*/ 394323 w 788646"/>
                    <a:gd name="connsiteY1" fmla="*/ 0 h 621790"/>
                    <a:gd name="connsiteX2" fmla="*/ 788646 w 788646"/>
                    <a:gd name="connsiteY2" fmla="*/ 232846 h 621790"/>
                    <a:gd name="connsiteX3" fmla="*/ 638028 w 788646"/>
                    <a:gd name="connsiteY3" fmla="*/ 609598 h 621790"/>
                    <a:gd name="connsiteX4" fmla="*/ 28698 w 788646"/>
                    <a:gd name="connsiteY4" fmla="*/ 621790 h 621790"/>
                    <a:gd name="connsiteX5" fmla="*/ 0 w 788646"/>
                    <a:gd name="connsiteY5" fmla="*/ 232846 h 621790"/>
                    <a:gd name="connsiteX0" fmla="*/ 0 w 788646"/>
                    <a:gd name="connsiteY0" fmla="*/ 232846 h 621790"/>
                    <a:gd name="connsiteX1" fmla="*/ 394323 w 788646"/>
                    <a:gd name="connsiteY1" fmla="*/ 0 h 621790"/>
                    <a:gd name="connsiteX2" fmla="*/ 788646 w 788646"/>
                    <a:gd name="connsiteY2" fmla="*/ 232846 h 621790"/>
                    <a:gd name="connsiteX3" fmla="*/ 759948 w 788646"/>
                    <a:gd name="connsiteY3" fmla="*/ 609598 h 621790"/>
                    <a:gd name="connsiteX4" fmla="*/ 28698 w 788646"/>
                    <a:gd name="connsiteY4" fmla="*/ 621790 h 621790"/>
                    <a:gd name="connsiteX5" fmla="*/ 0 w 788646"/>
                    <a:gd name="connsiteY5" fmla="*/ 232846 h 621790"/>
                    <a:gd name="connsiteX0" fmla="*/ 0 w 788646"/>
                    <a:gd name="connsiteY0" fmla="*/ 232846 h 621790"/>
                    <a:gd name="connsiteX1" fmla="*/ 394323 w 788646"/>
                    <a:gd name="connsiteY1" fmla="*/ 0 h 621790"/>
                    <a:gd name="connsiteX2" fmla="*/ 788646 w 788646"/>
                    <a:gd name="connsiteY2" fmla="*/ 232846 h 621790"/>
                    <a:gd name="connsiteX3" fmla="*/ 780268 w 788646"/>
                    <a:gd name="connsiteY3" fmla="*/ 609598 h 621790"/>
                    <a:gd name="connsiteX4" fmla="*/ 28698 w 788646"/>
                    <a:gd name="connsiteY4" fmla="*/ 621790 h 621790"/>
                    <a:gd name="connsiteX5" fmla="*/ 0 w 788646"/>
                    <a:gd name="connsiteY5" fmla="*/ 232846 h 621790"/>
                    <a:gd name="connsiteX0" fmla="*/ 0 w 788646"/>
                    <a:gd name="connsiteY0" fmla="*/ 232846 h 621790"/>
                    <a:gd name="connsiteX1" fmla="*/ 394323 w 788646"/>
                    <a:gd name="connsiteY1" fmla="*/ 0 h 621790"/>
                    <a:gd name="connsiteX2" fmla="*/ 788646 w 788646"/>
                    <a:gd name="connsiteY2" fmla="*/ 232846 h 621790"/>
                    <a:gd name="connsiteX3" fmla="*/ 780268 w 788646"/>
                    <a:gd name="connsiteY3" fmla="*/ 609598 h 621790"/>
                    <a:gd name="connsiteX4" fmla="*/ 16506 w 788646"/>
                    <a:gd name="connsiteY4" fmla="*/ 621790 h 621790"/>
                    <a:gd name="connsiteX5" fmla="*/ 0 w 788646"/>
                    <a:gd name="connsiteY5" fmla="*/ 232846 h 621790"/>
                    <a:gd name="connsiteX0" fmla="*/ 0 w 788646"/>
                    <a:gd name="connsiteY0" fmla="*/ 245038 h 621790"/>
                    <a:gd name="connsiteX1" fmla="*/ 394323 w 788646"/>
                    <a:gd name="connsiteY1" fmla="*/ 0 h 621790"/>
                    <a:gd name="connsiteX2" fmla="*/ 788646 w 788646"/>
                    <a:gd name="connsiteY2" fmla="*/ 232846 h 621790"/>
                    <a:gd name="connsiteX3" fmla="*/ 780268 w 788646"/>
                    <a:gd name="connsiteY3" fmla="*/ 609598 h 621790"/>
                    <a:gd name="connsiteX4" fmla="*/ 16506 w 788646"/>
                    <a:gd name="connsiteY4" fmla="*/ 621790 h 621790"/>
                    <a:gd name="connsiteX5" fmla="*/ 0 w 788646"/>
                    <a:gd name="connsiteY5" fmla="*/ 245038 h 621790"/>
                    <a:gd name="connsiteX0" fmla="*/ 3814 w 772140"/>
                    <a:gd name="connsiteY0" fmla="*/ 245038 h 621790"/>
                    <a:gd name="connsiteX1" fmla="*/ 377817 w 772140"/>
                    <a:gd name="connsiteY1" fmla="*/ 0 h 621790"/>
                    <a:gd name="connsiteX2" fmla="*/ 772140 w 772140"/>
                    <a:gd name="connsiteY2" fmla="*/ 232846 h 621790"/>
                    <a:gd name="connsiteX3" fmla="*/ 763762 w 772140"/>
                    <a:gd name="connsiteY3" fmla="*/ 609598 h 621790"/>
                    <a:gd name="connsiteX4" fmla="*/ 0 w 772140"/>
                    <a:gd name="connsiteY4" fmla="*/ 621790 h 621790"/>
                    <a:gd name="connsiteX5" fmla="*/ 3814 w 772140"/>
                    <a:gd name="connsiteY5" fmla="*/ 245038 h 621790"/>
                    <a:gd name="connsiteX0" fmla="*/ 3814 w 763762"/>
                    <a:gd name="connsiteY0" fmla="*/ 245038 h 621790"/>
                    <a:gd name="connsiteX1" fmla="*/ 377817 w 763762"/>
                    <a:gd name="connsiteY1" fmla="*/ 0 h 621790"/>
                    <a:gd name="connsiteX2" fmla="*/ 759948 w 763762"/>
                    <a:gd name="connsiteY2" fmla="*/ 232846 h 621790"/>
                    <a:gd name="connsiteX3" fmla="*/ 763762 w 763762"/>
                    <a:gd name="connsiteY3" fmla="*/ 609598 h 621790"/>
                    <a:gd name="connsiteX4" fmla="*/ 0 w 763762"/>
                    <a:gd name="connsiteY4" fmla="*/ 621790 h 621790"/>
                    <a:gd name="connsiteX5" fmla="*/ 3814 w 763762"/>
                    <a:gd name="connsiteY5" fmla="*/ 245038 h 621790"/>
                    <a:gd name="connsiteX0" fmla="*/ 3814 w 763762"/>
                    <a:gd name="connsiteY0" fmla="*/ 245038 h 621790"/>
                    <a:gd name="connsiteX1" fmla="*/ 377817 w 763762"/>
                    <a:gd name="connsiteY1" fmla="*/ 0 h 621790"/>
                    <a:gd name="connsiteX2" fmla="*/ 759948 w 763762"/>
                    <a:gd name="connsiteY2" fmla="*/ 232846 h 621790"/>
                    <a:gd name="connsiteX3" fmla="*/ 763762 w 763762"/>
                    <a:gd name="connsiteY3" fmla="*/ 609598 h 621790"/>
                    <a:gd name="connsiteX4" fmla="*/ 0 w 763762"/>
                    <a:gd name="connsiteY4" fmla="*/ 621790 h 621790"/>
                    <a:gd name="connsiteX5" fmla="*/ 3814 w 763762"/>
                    <a:gd name="connsiteY5" fmla="*/ 245038 h 621790"/>
                    <a:gd name="connsiteX0" fmla="*/ 3814 w 763762"/>
                    <a:gd name="connsiteY0" fmla="*/ 245038 h 621790"/>
                    <a:gd name="connsiteX1" fmla="*/ 377817 w 763762"/>
                    <a:gd name="connsiteY1" fmla="*/ 0 h 621790"/>
                    <a:gd name="connsiteX2" fmla="*/ 759948 w 763762"/>
                    <a:gd name="connsiteY2" fmla="*/ 232846 h 621790"/>
                    <a:gd name="connsiteX3" fmla="*/ 763762 w 763762"/>
                    <a:gd name="connsiteY3" fmla="*/ 619989 h 621790"/>
                    <a:gd name="connsiteX4" fmla="*/ 0 w 763762"/>
                    <a:gd name="connsiteY4" fmla="*/ 621790 h 621790"/>
                    <a:gd name="connsiteX5" fmla="*/ 3814 w 763762"/>
                    <a:gd name="connsiteY5" fmla="*/ 245038 h 621790"/>
                    <a:gd name="connsiteX0" fmla="*/ 3814 w 763762"/>
                    <a:gd name="connsiteY0" fmla="*/ 96926 h 473678"/>
                    <a:gd name="connsiteX1" fmla="*/ 377817 w 763762"/>
                    <a:gd name="connsiteY1" fmla="*/ 0 h 473678"/>
                    <a:gd name="connsiteX2" fmla="*/ 759948 w 763762"/>
                    <a:gd name="connsiteY2" fmla="*/ 84734 h 473678"/>
                    <a:gd name="connsiteX3" fmla="*/ 763762 w 763762"/>
                    <a:gd name="connsiteY3" fmla="*/ 471877 h 473678"/>
                    <a:gd name="connsiteX4" fmla="*/ 0 w 763762"/>
                    <a:gd name="connsiteY4" fmla="*/ 473678 h 473678"/>
                    <a:gd name="connsiteX5" fmla="*/ 3814 w 763762"/>
                    <a:gd name="connsiteY5" fmla="*/ 96926 h 47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762" h="473678">
                      <a:moveTo>
                        <a:pt x="3814" y="96926"/>
                      </a:moveTo>
                      <a:lnTo>
                        <a:pt x="377817" y="0"/>
                      </a:lnTo>
                      <a:lnTo>
                        <a:pt x="759948" y="84734"/>
                      </a:lnTo>
                      <a:cubicBezTo>
                        <a:pt x="761219" y="210318"/>
                        <a:pt x="762491" y="346293"/>
                        <a:pt x="763762" y="471877"/>
                      </a:cubicBezTo>
                      <a:lnTo>
                        <a:pt x="0" y="473678"/>
                      </a:lnTo>
                      <a:cubicBezTo>
                        <a:pt x="1271" y="348094"/>
                        <a:pt x="2543" y="222510"/>
                        <a:pt x="3814" y="96926"/>
                      </a:cubicBez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54" name="Rectangle 53">
                  <a:extLst>
                    <a:ext uri="{FF2B5EF4-FFF2-40B4-BE49-F238E27FC236}">
                      <a16:creationId xmlns:a16="http://schemas.microsoft.com/office/drawing/2014/main" id="{EF41AB2D-1CDA-4325-A744-B9FAE6B91FD0}"/>
                    </a:ext>
                  </a:extLst>
                </p:cNvPr>
                <p:cNvSpPr/>
                <p:nvPr/>
              </p:nvSpPr>
              <p:spPr>
                <a:xfrm>
                  <a:off x="4262036" y="3867885"/>
                  <a:ext cx="609600" cy="392978"/>
                </a:xfrm>
                <a:prstGeom prst="rect">
                  <a:avLst/>
                </a:prstGeom>
              </p:spPr>
              <p:txBody>
                <a:bodyPr wrap="square" lIns="0" rIns="0">
                  <a:spAutoFit/>
                </a:bodyPr>
                <a:lstStyle/>
                <a:p>
                  <a:pPr lvl="0" algn="ctr"/>
                  <a:r>
                    <a:rPr lang="en-US" sz="1000" b="1" dirty="0">
                      <a:solidFill>
                        <a:srgbClr val="000000"/>
                      </a:solidFill>
                      <a:latin typeface="Arial"/>
                    </a:rPr>
                    <a:t>Map</a:t>
                  </a:r>
                  <a:br>
                    <a:rPr lang="en-US" sz="1000" b="1" dirty="0">
                      <a:solidFill>
                        <a:srgbClr val="000000"/>
                      </a:solidFill>
                      <a:latin typeface="Arial"/>
                    </a:rPr>
                  </a:br>
                  <a:r>
                    <a:rPr lang="en-US" sz="1000" b="1" dirty="0">
                      <a:solidFill>
                        <a:srgbClr val="000000"/>
                      </a:solidFill>
                      <a:latin typeface="Arial"/>
                    </a:rPr>
                    <a:t>Reduce</a:t>
                  </a:r>
                </a:p>
              </p:txBody>
            </p:sp>
          </p:grpSp>
          <p:grpSp>
            <p:nvGrpSpPr>
              <p:cNvPr id="67" name="Group 66">
                <a:extLst>
                  <a:ext uri="{FF2B5EF4-FFF2-40B4-BE49-F238E27FC236}">
                    <a16:creationId xmlns:a16="http://schemas.microsoft.com/office/drawing/2014/main" id="{84C1C000-6B53-4A60-B63B-A6F0FCF08F75}"/>
                  </a:ext>
                </a:extLst>
              </p:cNvPr>
              <p:cNvGrpSpPr/>
              <p:nvPr/>
            </p:nvGrpSpPr>
            <p:grpSpPr>
              <a:xfrm>
                <a:off x="5346192" y="3657600"/>
                <a:ext cx="685800" cy="2383030"/>
                <a:chOff x="5943600" y="3657600"/>
                <a:chExt cx="685800" cy="2383030"/>
              </a:xfrm>
            </p:grpSpPr>
            <p:grpSp>
              <p:nvGrpSpPr>
                <p:cNvPr id="58" name="Group 57">
                  <a:extLst>
                    <a:ext uri="{FF2B5EF4-FFF2-40B4-BE49-F238E27FC236}">
                      <a16:creationId xmlns:a16="http://schemas.microsoft.com/office/drawing/2014/main" id="{3BAB2B9D-BC55-4D3D-A50E-800C5BA98746}"/>
                    </a:ext>
                  </a:extLst>
                </p:cNvPr>
                <p:cNvGrpSpPr/>
                <p:nvPr/>
              </p:nvGrpSpPr>
              <p:grpSpPr>
                <a:xfrm>
                  <a:off x="5943600" y="3657600"/>
                  <a:ext cx="685800" cy="613041"/>
                  <a:chOff x="5943600" y="3762753"/>
                  <a:chExt cx="685800" cy="613041"/>
                </a:xfrm>
              </p:grpSpPr>
              <p:sp>
                <p:nvSpPr>
                  <p:cNvPr id="55" name="Rectangle 54">
                    <a:extLst>
                      <a:ext uri="{FF2B5EF4-FFF2-40B4-BE49-F238E27FC236}">
                        <a16:creationId xmlns:a16="http://schemas.microsoft.com/office/drawing/2014/main" id="{48D2627D-EC3C-4412-A274-3226DB6BC36E}"/>
                      </a:ext>
                    </a:extLst>
                  </p:cNvPr>
                  <p:cNvSpPr/>
                  <p:nvPr/>
                </p:nvSpPr>
                <p:spPr bwMode="auto">
                  <a:xfrm>
                    <a:off x="5943600" y="3762753"/>
                    <a:ext cx="685800" cy="205872"/>
                  </a:xfrm>
                  <a:prstGeom prst="rect">
                    <a:avLst/>
                  </a:prstGeom>
                  <a:solidFill>
                    <a:srgbClr val="C3EB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56" name="Rectangle 55">
                    <a:extLst>
                      <a:ext uri="{FF2B5EF4-FFF2-40B4-BE49-F238E27FC236}">
                        <a16:creationId xmlns:a16="http://schemas.microsoft.com/office/drawing/2014/main" id="{7CF6685F-9FDF-4686-A001-B54AAE726579}"/>
                      </a:ext>
                    </a:extLst>
                  </p:cNvPr>
                  <p:cNvSpPr/>
                  <p:nvPr/>
                </p:nvSpPr>
                <p:spPr bwMode="auto">
                  <a:xfrm>
                    <a:off x="5943600" y="3966722"/>
                    <a:ext cx="685800" cy="205872"/>
                  </a:xfrm>
                  <a:prstGeom prst="rect">
                    <a:avLst/>
                  </a:prstGeom>
                  <a:solidFill>
                    <a:srgbClr val="FF887B"/>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57" name="Rectangle 56">
                    <a:extLst>
                      <a:ext uri="{FF2B5EF4-FFF2-40B4-BE49-F238E27FC236}">
                        <a16:creationId xmlns:a16="http://schemas.microsoft.com/office/drawing/2014/main" id="{3598A02A-416E-4212-8121-D742A60E1BB2}"/>
                      </a:ext>
                    </a:extLst>
                  </p:cNvPr>
                  <p:cNvSpPr/>
                  <p:nvPr/>
                </p:nvSpPr>
                <p:spPr bwMode="auto">
                  <a:xfrm>
                    <a:off x="5943600" y="4169922"/>
                    <a:ext cx="685800" cy="205872"/>
                  </a:xfrm>
                  <a:prstGeom prst="rect">
                    <a:avLst/>
                  </a:prstGeom>
                  <a:solidFill>
                    <a:srgbClr val="00679A"/>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grpSp>
            <p:grpSp>
              <p:nvGrpSpPr>
                <p:cNvPr id="59" name="Group 58">
                  <a:extLst>
                    <a:ext uri="{FF2B5EF4-FFF2-40B4-BE49-F238E27FC236}">
                      <a16:creationId xmlns:a16="http://schemas.microsoft.com/office/drawing/2014/main" id="{35AA1E8D-5EE1-402C-9F53-32B7F5E33CC2}"/>
                    </a:ext>
                  </a:extLst>
                </p:cNvPr>
                <p:cNvGrpSpPr/>
                <p:nvPr/>
              </p:nvGrpSpPr>
              <p:grpSpPr>
                <a:xfrm>
                  <a:off x="5943600" y="4531603"/>
                  <a:ext cx="685800" cy="613041"/>
                  <a:chOff x="5943600" y="3762753"/>
                  <a:chExt cx="685800" cy="613041"/>
                </a:xfrm>
              </p:grpSpPr>
              <p:sp>
                <p:nvSpPr>
                  <p:cNvPr id="60" name="Rectangle 59">
                    <a:extLst>
                      <a:ext uri="{FF2B5EF4-FFF2-40B4-BE49-F238E27FC236}">
                        <a16:creationId xmlns:a16="http://schemas.microsoft.com/office/drawing/2014/main" id="{FC456351-4741-40E2-89F4-F3CA12E108C0}"/>
                      </a:ext>
                    </a:extLst>
                  </p:cNvPr>
                  <p:cNvSpPr/>
                  <p:nvPr/>
                </p:nvSpPr>
                <p:spPr bwMode="auto">
                  <a:xfrm>
                    <a:off x="5943600" y="3762753"/>
                    <a:ext cx="685800" cy="205872"/>
                  </a:xfrm>
                  <a:prstGeom prst="rect">
                    <a:avLst/>
                  </a:prstGeom>
                  <a:solidFill>
                    <a:srgbClr val="C3EB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61" name="Rectangle 60">
                    <a:extLst>
                      <a:ext uri="{FF2B5EF4-FFF2-40B4-BE49-F238E27FC236}">
                        <a16:creationId xmlns:a16="http://schemas.microsoft.com/office/drawing/2014/main" id="{9F31B89D-AD80-4B86-BAA1-18F522F0C576}"/>
                      </a:ext>
                    </a:extLst>
                  </p:cNvPr>
                  <p:cNvSpPr/>
                  <p:nvPr/>
                </p:nvSpPr>
                <p:spPr bwMode="auto">
                  <a:xfrm>
                    <a:off x="5943600" y="3966722"/>
                    <a:ext cx="685800" cy="205872"/>
                  </a:xfrm>
                  <a:prstGeom prst="rect">
                    <a:avLst/>
                  </a:prstGeom>
                  <a:solidFill>
                    <a:srgbClr val="FF887B"/>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62" name="Rectangle 61">
                    <a:extLst>
                      <a:ext uri="{FF2B5EF4-FFF2-40B4-BE49-F238E27FC236}">
                        <a16:creationId xmlns:a16="http://schemas.microsoft.com/office/drawing/2014/main" id="{8C3D9CC5-930E-4808-9D83-1DC1CFAC617C}"/>
                      </a:ext>
                    </a:extLst>
                  </p:cNvPr>
                  <p:cNvSpPr/>
                  <p:nvPr/>
                </p:nvSpPr>
                <p:spPr bwMode="auto">
                  <a:xfrm>
                    <a:off x="5943600" y="4169922"/>
                    <a:ext cx="685800" cy="205872"/>
                  </a:xfrm>
                  <a:prstGeom prst="rect">
                    <a:avLst/>
                  </a:prstGeom>
                  <a:solidFill>
                    <a:srgbClr val="00679A"/>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grpSp>
            <p:grpSp>
              <p:nvGrpSpPr>
                <p:cNvPr id="63" name="Group 62">
                  <a:extLst>
                    <a:ext uri="{FF2B5EF4-FFF2-40B4-BE49-F238E27FC236}">
                      <a16:creationId xmlns:a16="http://schemas.microsoft.com/office/drawing/2014/main" id="{73BF52E9-C1B5-4060-9320-D29DBBA5B184}"/>
                    </a:ext>
                  </a:extLst>
                </p:cNvPr>
                <p:cNvGrpSpPr/>
                <p:nvPr/>
              </p:nvGrpSpPr>
              <p:grpSpPr>
                <a:xfrm>
                  <a:off x="5943600" y="5427589"/>
                  <a:ext cx="685800" cy="613041"/>
                  <a:chOff x="5943600" y="3762753"/>
                  <a:chExt cx="685800" cy="613041"/>
                </a:xfrm>
              </p:grpSpPr>
              <p:sp>
                <p:nvSpPr>
                  <p:cNvPr id="64" name="Rectangle 63">
                    <a:extLst>
                      <a:ext uri="{FF2B5EF4-FFF2-40B4-BE49-F238E27FC236}">
                        <a16:creationId xmlns:a16="http://schemas.microsoft.com/office/drawing/2014/main" id="{E3DD3460-83C7-403D-A3D8-E33FBCA92C73}"/>
                      </a:ext>
                    </a:extLst>
                  </p:cNvPr>
                  <p:cNvSpPr/>
                  <p:nvPr/>
                </p:nvSpPr>
                <p:spPr bwMode="auto">
                  <a:xfrm>
                    <a:off x="5943600" y="3762753"/>
                    <a:ext cx="685800" cy="205872"/>
                  </a:xfrm>
                  <a:prstGeom prst="rect">
                    <a:avLst/>
                  </a:prstGeom>
                  <a:solidFill>
                    <a:srgbClr val="C3EB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65" name="Rectangle 64">
                    <a:extLst>
                      <a:ext uri="{FF2B5EF4-FFF2-40B4-BE49-F238E27FC236}">
                        <a16:creationId xmlns:a16="http://schemas.microsoft.com/office/drawing/2014/main" id="{17C27AC1-05FA-410E-9F2C-7147D51B5D0C}"/>
                      </a:ext>
                    </a:extLst>
                  </p:cNvPr>
                  <p:cNvSpPr/>
                  <p:nvPr/>
                </p:nvSpPr>
                <p:spPr bwMode="auto">
                  <a:xfrm>
                    <a:off x="5943600" y="3966722"/>
                    <a:ext cx="685800" cy="205872"/>
                  </a:xfrm>
                  <a:prstGeom prst="rect">
                    <a:avLst/>
                  </a:prstGeom>
                  <a:solidFill>
                    <a:srgbClr val="FF887B"/>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66" name="Rectangle 65">
                    <a:extLst>
                      <a:ext uri="{FF2B5EF4-FFF2-40B4-BE49-F238E27FC236}">
                        <a16:creationId xmlns:a16="http://schemas.microsoft.com/office/drawing/2014/main" id="{935D935E-A2F8-4A1D-BADC-AE6D37A83A9E}"/>
                      </a:ext>
                    </a:extLst>
                  </p:cNvPr>
                  <p:cNvSpPr/>
                  <p:nvPr/>
                </p:nvSpPr>
                <p:spPr bwMode="auto">
                  <a:xfrm>
                    <a:off x="5943600" y="4169922"/>
                    <a:ext cx="685800" cy="205872"/>
                  </a:xfrm>
                  <a:prstGeom prst="rect">
                    <a:avLst/>
                  </a:prstGeom>
                  <a:solidFill>
                    <a:srgbClr val="00679A"/>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grpSp>
          </p:grpSp>
          <p:cxnSp>
            <p:nvCxnSpPr>
              <p:cNvPr id="69" name="Straight Connector 68">
                <a:extLst>
                  <a:ext uri="{FF2B5EF4-FFF2-40B4-BE49-F238E27FC236}">
                    <a16:creationId xmlns:a16="http://schemas.microsoft.com/office/drawing/2014/main" id="{B7C1881F-D85C-4E99-B4E6-0EBA45D1AFAE}"/>
                  </a:ext>
                </a:extLst>
              </p:cNvPr>
              <p:cNvCxnSpPr/>
              <p:nvPr/>
            </p:nvCxnSpPr>
            <p:spPr bwMode="auto">
              <a:xfrm flipH="1">
                <a:off x="4848188" y="3767227"/>
                <a:ext cx="489815" cy="26433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a:extLst>
                  <a:ext uri="{FF2B5EF4-FFF2-40B4-BE49-F238E27FC236}">
                    <a16:creationId xmlns:a16="http://schemas.microsoft.com/office/drawing/2014/main" id="{2382A23D-CA05-418A-BE4B-62C9024D6758}"/>
                  </a:ext>
                </a:extLst>
              </p:cNvPr>
              <p:cNvCxnSpPr>
                <a:cxnSpLocks/>
              </p:cNvCxnSpPr>
              <p:nvPr/>
            </p:nvCxnSpPr>
            <p:spPr bwMode="auto">
              <a:xfrm flipH="1">
                <a:off x="4834023" y="3981723"/>
                <a:ext cx="510465" cy="6743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a:extLst>
                  <a:ext uri="{FF2B5EF4-FFF2-40B4-BE49-F238E27FC236}">
                    <a16:creationId xmlns:a16="http://schemas.microsoft.com/office/drawing/2014/main" id="{52761429-B721-4336-AF59-DB2AD7BF7B00}"/>
                  </a:ext>
                </a:extLst>
              </p:cNvPr>
              <p:cNvCxnSpPr>
                <a:cxnSpLocks/>
              </p:cNvCxnSpPr>
              <p:nvPr/>
            </p:nvCxnSpPr>
            <p:spPr bwMode="auto">
              <a:xfrm flipH="1">
                <a:off x="4839416" y="3765540"/>
                <a:ext cx="501800" cy="10244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a:extLst>
                  <a:ext uri="{FF2B5EF4-FFF2-40B4-BE49-F238E27FC236}">
                    <a16:creationId xmlns:a16="http://schemas.microsoft.com/office/drawing/2014/main" id="{83FAE885-B579-4C10-B346-779EE0514EA3}"/>
                  </a:ext>
                </a:extLst>
              </p:cNvPr>
              <p:cNvCxnSpPr>
                <a:cxnSpLocks/>
              </p:cNvCxnSpPr>
              <p:nvPr/>
            </p:nvCxnSpPr>
            <p:spPr bwMode="auto">
              <a:xfrm flipH="1">
                <a:off x="4840913" y="3985405"/>
                <a:ext cx="505697" cy="8029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a:extLst>
                  <a:ext uri="{FF2B5EF4-FFF2-40B4-BE49-F238E27FC236}">
                    <a16:creationId xmlns:a16="http://schemas.microsoft.com/office/drawing/2014/main" id="{ECF20D0D-1F01-46F6-A393-6F6A7D3CFCE0}"/>
                  </a:ext>
                </a:extLst>
              </p:cNvPr>
              <p:cNvCxnSpPr>
                <a:cxnSpLocks/>
              </p:cNvCxnSpPr>
              <p:nvPr/>
            </p:nvCxnSpPr>
            <p:spPr bwMode="auto">
              <a:xfrm flipH="1">
                <a:off x="4848080" y="4151025"/>
                <a:ext cx="491477" cy="6384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a:extLst>
                  <a:ext uri="{FF2B5EF4-FFF2-40B4-BE49-F238E27FC236}">
                    <a16:creationId xmlns:a16="http://schemas.microsoft.com/office/drawing/2014/main" id="{0B48940B-1D8B-4941-B4A2-5B77E18E788E}"/>
                  </a:ext>
                </a:extLst>
              </p:cNvPr>
              <p:cNvCxnSpPr>
                <a:cxnSpLocks/>
              </p:cNvCxnSpPr>
              <p:nvPr/>
            </p:nvCxnSpPr>
            <p:spPr bwMode="auto">
              <a:xfrm flipH="1">
                <a:off x="4848080" y="3762411"/>
                <a:ext cx="501965" cy="18610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a:extLst>
                  <a:ext uri="{FF2B5EF4-FFF2-40B4-BE49-F238E27FC236}">
                    <a16:creationId xmlns:a16="http://schemas.microsoft.com/office/drawing/2014/main" id="{10C231A3-1F6C-4954-BE8D-39EF78262238}"/>
                  </a:ext>
                </a:extLst>
              </p:cNvPr>
              <p:cNvCxnSpPr>
                <a:cxnSpLocks/>
              </p:cNvCxnSpPr>
              <p:nvPr/>
            </p:nvCxnSpPr>
            <p:spPr bwMode="auto">
              <a:xfrm flipH="1" flipV="1">
                <a:off x="4840913" y="4063658"/>
                <a:ext cx="498643" cy="8855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a:extLst>
                  <a:ext uri="{FF2B5EF4-FFF2-40B4-BE49-F238E27FC236}">
                    <a16:creationId xmlns:a16="http://schemas.microsoft.com/office/drawing/2014/main" id="{C13E85FC-DD60-4272-9B3D-227C05CB8B54}"/>
                  </a:ext>
                </a:extLst>
              </p:cNvPr>
              <p:cNvCxnSpPr>
                <a:cxnSpLocks/>
                <a:stCxn id="56" idx="1"/>
              </p:cNvCxnSpPr>
              <p:nvPr/>
            </p:nvCxnSpPr>
            <p:spPr bwMode="auto">
              <a:xfrm flipH="1">
                <a:off x="4838800" y="3964505"/>
                <a:ext cx="507392" cy="16547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a:extLst>
                  <a:ext uri="{FF2B5EF4-FFF2-40B4-BE49-F238E27FC236}">
                    <a16:creationId xmlns:a16="http://schemas.microsoft.com/office/drawing/2014/main" id="{083EBC56-4B9F-4F4B-8AAF-3651A392BB01}"/>
                  </a:ext>
                </a:extLst>
              </p:cNvPr>
              <p:cNvCxnSpPr>
                <a:cxnSpLocks/>
                <a:stCxn id="57" idx="1"/>
              </p:cNvCxnSpPr>
              <p:nvPr/>
            </p:nvCxnSpPr>
            <p:spPr bwMode="auto">
              <a:xfrm flipH="1">
                <a:off x="4838564" y="4167705"/>
                <a:ext cx="507628" cy="14630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Straight Connector 88">
                <a:extLst>
                  <a:ext uri="{FF2B5EF4-FFF2-40B4-BE49-F238E27FC236}">
                    <a16:creationId xmlns:a16="http://schemas.microsoft.com/office/drawing/2014/main" id="{8C44D291-4064-4226-8A67-29C275194A59}"/>
                  </a:ext>
                </a:extLst>
              </p:cNvPr>
              <p:cNvCxnSpPr>
                <a:cxnSpLocks/>
                <a:stCxn id="60" idx="1"/>
              </p:cNvCxnSpPr>
              <p:nvPr/>
            </p:nvCxnSpPr>
            <p:spPr bwMode="auto">
              <a:xfrm flipH="1">
                <a:off x="4844997" y="4634539"/>
                <a:ext cx="501195" cy="99617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Straight Connector 89">
                <a:extLst>
                  <a:ext uri="{FF2B5EF4-FFF2-40B4-BE49-F238E27FC236}">
                    <a16:creationId xmlns:a16="http://schemas.microsoft.com/office/drawing/2014/main" id="{110F93F7-354F-4E3C-82AB-D9E073B5274C}"/>
                  </a:ext>
                </a:extLst>
              </p:cNvPr>
              <p:cNvCxnSpPr>
                <a:cxnSpLocks/>
                <a:stCxn id="64" idx="1"/>
              </p:cNvCxnSpPr>
              <p:nvPr/>
            </p:nvCxnSpPr>
            <p:spPr bwMode="auto">
              <a:xfrm flipH="1" flipV="1">
                <a:off x="4845212" y="4807179"/>
                <a:ext cx="500980" cy="72334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Connector 90">
                <a:extLst>
                  <a:ext uri="{FF2B5EF4-FFF2-40B4-BE49-F238E27FC236}">
                    <a16:creationId xmlns:a16="http://schemas.microsoft.com/office/drawing/2014/main" id="{FB2F5C09-DD6E-4D5E-97E4-AEDA109F3A28}"/>
                  </a:ext>
                </a:extLst>
              </p:cNvPr>
              <p:cNvCxnSpPr>
                <a:cxnSpLocks/>
                <a:stCxn id="61" idx="1"/>
              </p:cNvCxnSpPr>
              <p:nvPr/>
            </p:nvCxnSpPr>
            <p:spPr bwMode="auto">
              <a:xfrm flipH="1">
                <a:off x="4839999" y="4838508"/>
                <a:ext cx="506193" cy="7983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Connector 91">
                <a:extLst>
                  <a:ext uri="{FF2B5EF4-FFF2-40B4-BE49-F238E27FC236}">
                    <a16:creationId xmlns:a16="http://schemas.microsoft.com/office/drawing/2014/main" id="{99FF54E2-482A-4784-BC1C-D46657FA1F9E}"/>
                  </a:ext>
                </a:extLst>
              </p:cNvPr>
              <p:cNvCxnSpPr>
                <a:cxnSpLocks/>
                <a:stCxn id="62" idx="1"/>
              </p:cNvCxnSpPr>
              <p:nvPr/>
            </p:nvCxnSpPr>
            <p:spPr bwMode="auto">
              <a:xfrm flipH="1">
                <a:off x="4849065" y="5041708"/>
                <a:ext cx="497127" cy="5826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Straight Connector 92">
                <a:extLst>
                  <a:ext uri="{FF2B5EF4-FFF2-40B4-BE49-F238E27FC236}">
                    <a16:creationId xmlns:a16="http://schemas.microsoft.com/office/drawing/2014/main" id="{E457C37B-5CB2-4A39-A67E-FB05E311A010}"/>
                  </a:ext>
                </a:extLst>
              </p:cNvPr>
              <p:cNvCxnSpPr>
                <a:cxnSpLocks/>
                <a:stCxn id="65" idx="1"/>
              </p:cNvCxnSpPr>
              <p:nvPr/>
            </p:nvCxnSpPr>
            <p:spPr bwMode="auto">
              <a:xfrm flipH="1" flipV="1">
                <a:off x="4844997" y="4799233"/>
                <a:ext cx="501195" cy="9352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Straight Connector 93">
                <a:extLst>
                  <a:ext uri="{FF2B5EF4-FFF2-40B4-BE49-F238E27FC236}">
                    <a16:creationId xmlns:a16="http://schemas.microsoft.com/office/drawing/2014/main" id="{BE20C8F6-1091-47D0-B0D6-7D3AB654C8E6}"/>
                  </a:ext>
                </a:extLst>
              </p:cNvPr>
              <p:cNvCxnSpPr>
                <a:cxnSpLocks/>
                <a:stCxn id="66" idx="1"/>
              </p:cNvCxnSpPr>
              <p:nvPr/>
            </p:nvCxnSpPr>
            <p:spPr bwMode="auto">
              <a:xfrm flipH="1" flipV="1">
                <a:off x="4844997" y="4800795"/>
                <a:ext cx="501195" cy="113689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Connector 99">
                <a:extLst>
                  <a:ext uri="{FF2B5EF4-FFF2-40B4-BE49-F238E27FC236}">
                    <a16:creationId xmlns:a16="http://schemas.microsoft.com/office/drawing/2014/main" id="{BFEA13E5-0269-4EBC-83AA-E62CFAAE8EA2}"/>
                  </a:ext>
                </a:extLst>
              </p:cNvPr>
              <p:cNvCxnSpPr>
                <a:cxnSpLocks/>
              </p:cNvCxnSpPr>
              <p:nvPr/>
            </p:nvCxnSpPr>
            <p:spPr bwMode="auto">
              <a:xfrm flipH="1">
                <a:off x="4839999" y="4622434"/>
                <a:ext cx="498005" cy="1774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Straight Connector 100">
                <a:extLst>
                  <a:ext uri="{FF2B5EF4-FFF2-40B4-BE49-F238E27FC236}">
                    <a16:creationId xmlns:a16="http://schemas.microsoft.com/office/drawing/2014/main" id="{CC920AFD-4E31-456B-9C1F-7A252CC3C727}"/>
                  </a:ext>
                </a:extLst>
              </p:cNvPr>
              <p:cNvCxnSpPr>
                <a:cxnSpLocks/>
              </p:cNvCxnSpPr>
              <p:nvPr/>
            </p:nvCxnSpPr>
            <p:spPr bwMode="auto">
              <a:xfrm flipH="1" flipV="1">
                <a:off x="4839416" y="4801053"/>
                <a:ext cx="505073" cy="3587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Connector 101">
                <a:extLst>
                  <a:ext uri="{FF2B5EF4-FFF2-40B4-BE49-F238E27FC236}">
                    <a16:creationId xmlns:a16="http://schemas.microsoft.com/office/drawing/2014/main" id="{632D78CC-13EC-4B93-9203-762D78A2CF25}"/>
                  </a:ext>
                </a:extLst>
              </p:cNvPr>
              <p:cNvCxnSpPr>
                <a:cxnSpLocks/>
              </p:cNvCxnSpPr>
              <p:nvPr/>
            </p:nvCxnSpPr>
            <p:spPr bwMode="auto">
              <a:xfrm flipH="1" flipV="1">
                <a:off x="4848189" y="4802837"/>
                <a:ext cx="491708" cy="2361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Connector 102">
                <a:extLst>
                  <a:ext uri="{FF2B5EF4-FFF2-40B4-BE49-F238E27FC236}">
                    <a16:creationId xmlns:a16="http://schemas.microsoft.com/office/drawing/2014/main" id="{C7412502-022B-45AF-8458-2ED19259945E}"/>
                  </a:ext>
                </a:extLst>
              </p:cNvPr>
              <p:cNvCxnSpPr>
                <a:cxnSpLocks/>
              </p:cNvCxnSpPr>
              <p:nvPr/>
            </p:nvCxnSpPr>
            <p:spPr bwMode="auto">
              <a:xfrm flipH="1">
                <a:off x="4846187" y="5532345"/>
                <a:ext cx="494059" cy="9114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Straight Connector 103">
                <a:extLst>
                  <a:ext uri="{FF2B5EF4-FFF2-40B4-BE49-F238E27FC236}">
                    <a16:creationId xmlns:a16="http://schemas.microsoft.com/office/drawing/2014/main" id="{16D4AFD5-4943-4BB7-ADB4-0720C709C5DE}"/>
                  </a:ext>
                </a:extLst>
              </p:cNvPr>
              <p:cNvCxnSpPr>
                <a:cxnSpLocks/>
              </p:cNvCxnSpPr>
              <p:nvPr/>
            </p:nvCxnSpPr>
            <p:spPr bwMode="auto">
              <a:xfrm flipH="1" flipV="1">
                <a:off x="4838564" y="5633461"/>
                <a:ext cx="505925" cy="893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Straight Connector 104">
                <a:extLst>
                  <a:ext uri="{FF2B5EF4-FFF2-40B4-BE49-F238E27FC236}">
                    <a16:creationId xmlns:a16="http://schemas.microsoft.com/office/drawing/2014/main" id="{62B5AAEB-1708-488B-BF08-7A3158280119}"/>
                  </a:ext>
                </a:extLst>
              </p:cNvPr>
              <p:cNvCxnSpPr>
                <a:cxnSpLocks/>
                <a:stCxn id="66" idx="1"/>
              </p:cNvCxnSpPr>
              <p:nvPr/>
            </p:nvCxnSpPr>
            <p:spPr bwMode="auto">
              <a:xfrm flipH="1" flipV="1">
                <a:off x="4843104" y="5630716"/>
                <a:ext cx="503088" cy="30697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7" name="Group 136">
                <a:extLst>
                  <a:ext uri="{FF2B5EF4-FFF2-40B4-BE49-F238E27FC236}">
                    <a16:creationId xmlns:a16="http://schemas.microsoft.com/office/drawing/2014/main" id="{535A6C45-A1D7-46FA-9C16-F4EEEFD5A434}"/>
                  </a:ext>
                </a:extLst>
              </p:cNvPr>
              <p:cNvGrpSpPr/>
              <p:nvPr/>
            </p:nvGrpSpPr>
            <p:grpSpPr>
              <a:xfrm flipV="1">
                <a:off x="4838564" y="4037948"/>
                <a:ext cx="511481" cy="1905652"/>
                <a:chOff x="4838564" y="3964057"/>
                <a:chExt cx="511481" cy="1868305"/>
              </a:xfrm>
            </p:grpSpPr>
            <p:cxnSp>
              <p:nvCxnSpPr>
                <p:cNvPr id="134" name="Straight Connector 133">
                  <a:extLst>
                    <a:ext uri="{FF2B5EF4-FFF2-40B4-BE49-F238E27FC236}">
                      <a16:creationId xmlns:a16="http://schemas.microsoft.com/office/drawing/2014/main" id="{81149A11-EB35-4814-9191-AFC3FED9B98A}"/>
                    </a:ext>
                  </a:extLst>
                </p:cNvPr>
                <p:cNvCxnSpPr>
                  <a:cxnSpLocks/>
                </p:cNvCxnSpPr>
                <p:nvPr/>
              </p:nvCxnSpPr>
              <p:spPr bwMode="auto">
                <a:xfrm flipH="1">
                  <a:off x="4848080" y="3964057"/>
                  <a:ext cx="501965" cy="18610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a:extLst>
                    <a:ext uri="{FF2B5EF4-FFF2-40B4-BE49-F238E27FC236}">
                      <a16:creationId xmlns:a16="http://schemas.microsoft.com/office/drawing/2014/main" id="{EC8322E9-C867-4CE0-96F4-D0545508AF3E}"/>
                    </a:ext>
                  </a:extLst>
                </p:cNvPr>
                <p:cNvCxnSpPr>
                  <a:cxnSpLocks/>
                </p:cNvCxnSpPr>
                <p:nvPr/>
              </p:nvCxnSpPr>
              <p:spPr bwMode="auto">
                <a:xfrm flipH="1">
                  <a:off x="4838800" y="4166151"/>
                  <a:ext cx="507392" cy="16547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Connector 135">
                  <a:extLst>
                    <a:ext uri="{FF2B5EF4-FFF2-40B4-BE49-F238E27FC236}">
                      <a16:creationId xmlns:a16="http://schemas.microsoft.com/office/drawing/2014/main" id="{7A28825C-AC3D-45F8-9913-EADD544A6F59}"/>
                    </a:ext>
                  </a:extLst>
                </p:cNvPr>
                <p:cNvCxnSpPr>
                  <a:cxnSpLocks/>
                </p:cNvCxnSpPr>
                <p:nvPr/>
              </p:nvCxnSpPr>
              <p:spPr bwMode="auto">
                <a:xfrm flipH="1">
                  <a:off x="4838564" y="4369351"/>
                  <a:ext cx="507628" cy="14630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137">
                <a:extLst>
                  <a:ext uri="{FF2B5EF4-FFF2-40B4-BE49-F238E27FC236}">
                    <a16:creationId xmlns:a16="http://schemas.microsoft.com/office/drawing/2014/main" id="{E624C225-B459-41A5-AEDE-1528E09B8FE0}"/>
                  </a:ext>
                </a:extLst>
              </p:cNvPr>
              <p:cNvGrpSpPr/>
              <p:nvPr/>
            </p:nvGrpSpPr>
            <p:grpSpPr>
              <a:xfrm flipV="1">
                <a:off x="4838801" y="4037106"/>
                <a:ext cx="507392" cy="989982"/>
                <a:chOff x="4838565" y="3964057"/>
                <a:chExt cx="520329" cy="1868305"/>
              </a:xfrm>
            </p:grpSpPr>
            <p:cxnSp>
              <p:nvCxnSpPr>
                <p:cNvPr id="139" name="Straight Connector 138">
                  <a:extLst>
                    <a:ext uri="{FF2B5EF4-FFF2-40B4-BE49-F238E27FC236}">
                      <a16:creationId xmlns:a16="http://schemas.microsoft.com/office/drawing/2014/main" id="{FED2BCBD-210F-4B6D-8A16-02AA78D1A6B1}"/>
                    </a:ext>
                  </a:extLst>
                </p:cNvPr>
                <p:cNvCxnSpPr>
                  <a:cxnSpLocks/>
                </p:cNvCxnSpPr>
                <p:nvPr/>
              </p:nvCxnSpPr>
              <p:spPr bwMode="auto">
                <a:xfrm flipH="1">
                  <a:off x="4848080" y="3964057"/>
                  <a:ext cx="501965" cy="18610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Connector 139">
                  <a:extLst>
                    <a:ext uri="{FF2B5EF4-FFF2-40B4-BE49-F238E27FC236}">
                      <a16:creationId xmlns:a16="http://schemas.microsoft.com/office/drawing/2014/main" id="{9BAE53DC-1EE3-45A1-B67C-3EB199CAB9C4}"/>
                    </a:ext>
                  </a:extLst>
                </p:cNvPr>
                <p:cNvCxnSpPr>
                  <a:cxnSpLocks/>
                  <a:stCxn id="61" idx="1"/>
                </p:cNvCxnSpPr>
                <p:nvPr/>
              </p:nvCxnSpPr>
              <p:spPr bwMode="auto">
                <a:xfrm flipH="1">
                  <a:off x="4838801" y="4319947"/>
                  <a:ext cx="520093" cy="15009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a:extLst>
                    <a:ext uri="{FF2B5EF4-FFF2-40B4-BE49-F238E27FC236}">
                      <a16:creationId xmlns:a16="http://schemas.microsoft.com/office/drawing/2014/main" id="{BC518266-7128-487E-9063-F4F646EFCC64}"/>
                    </a:ext>
                  </a:extLst>
                </p:cNvPr>
                <p:cNvCxnSpPr>
                  <a:cxnSpLocks/>
                </p:cNvCxnSpPr>
                <p:nvPr/>
              </p:nvCxnSpPr>
              <p:spPr bwMode="auto">
                <a:xfrm flipH="1">
                  <a:off x="4838565" y="4716473"/>
                  <a:ext cx="514230" cy="111588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51" name="Picture 150">
                <a:extLst>
                  <a:ext uri="{FF2B5EF4-FFF2-40B4-BE49-F238E27FC236}">
                    <a16:creationId xmlns:a16="http://schemas.microsoft.com/office/drawing/2014/main" id="{0373B899-2905-4D10-AD31-726965E74746}"/>
                  </a:ext>
                </a:extLst>
              </p:cNvPr>
              <p:cNvPicPr>
                <a:picLocks noChangeAspect="1"/>
              </p:cNvPicPr>
              <p:nvPr/>
            </p:nvPicPr>
            <p:blipFill>
              <a:blip r:embed="rId9"/>
              <a:stretch>
                <a:fillRect/>
              </a:stretch>
            </p:blipFill>
            <p:spPr>
              <a:xfrm>
                <a:off x="3736626" y="4980431"/>
                <a:ext cx="561285" cy="717709"/>
              </a:xfrm>
              <a:prstGeom prst="rect">
                <a:avLst/>
              </a:prstGeom>
            </p:spPr>
          </p:pic>
          <p:pic>
            <p:nvPicPr>
              <p:cNvPr id="152" name="Picture 151">
                <a:extLst>
                  <a:ext uri="{FF2B5EF4-FFF2-40B4-BE49-F238E27FC236}">
                    <a16:creationId xmlns:a16="http://schemas.microsoft.com/office/drawing/2014/main" id="{82E44B92-A69E-4696-A064-41D8C25FC4B7}"/>
                  </a:ext>
                </a:extLst>
              </p:cNvPr>
              <p:cNvPicPr>
                <a:picLocks noChangeAspect="1"/>
              </p:cNvPicPr>
              <p:nvPr/>
            </p:nvPicPr>
            <p:blipFill>
              <a:blip r:embed="rId9"/>
              <a:stretch>
                <a:fillRect/>
              </a:stretch>
            </p:blipFill>
            <p:spPr>
              <a:xfrm flipV="1">
                <a:off x="3740481" y="3909457"/>
                <a:ext cx="561285" cy="717709"/>
              </a:xfrm>
              <a:prstGeom prst="rect">
                <a:avLst/>
              </a:prstGeom>
            </p:spPr>
          </p:pic>
        </p:grpSp>
        <p:pic>
          <p:nvPicPr>
            <p:cNvPr id="16" name="Picture 15">
              <a:extLst>
                <a:ext uri="{FF2B5EF4-FFF2-40B4-BE49-F238E27FC236}">
                  <a16:creationId xmlns:a16="http://schemas.microsoft.com/office/drawing/2014/main" id="{A75E23E7-775A-48FF-BD83-7ECA803ECC76}"/>
                </a:ext>
              </a:extLst>
            </p:cNvPr>
            <p:cNvPicPr>
              <a:picLocks noChangeAspect="1"/>
            </p:cNvPicPr>
            <p:nvPr/>
          </p:nvPicPr>
          <p:blipFill>
            <a:blip r:embed="rId8"/>
            <a:stretch>
              <a:fillRect/>
            </a:stretch>
          </p:blipFill>
          <p:spPr>
            <a:xfrm>
              <a:off x="3637552" y="4597968"/>
              <a:ext cx="646232" cy="457200"/>
            </a:xfrm>
            <a:prstGeom prst="rect">
              <a:avLst/>
            </a:prstGeom>
          </p:spPr>
        </p:pic>
        <p:pic>
          <p:nvPicPr>
            <p:cNvPr id="19" name="Picture 124" descr="Copy of blue person">
              <a:extLst>
                <a:ext uri="{FF2B5EF4-FFF2-40B4-BE49-F238E27FC236}">
                  <a16:creationId xmlns:a16="http://schemas.microsoft.com/office/drawing/2014/main" id="{C58DB53C-5DF8-4EBF-B95A-46F5460683D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22416" y="4348270"/>
              <a:ext cx="442913" cy="839788"/>
            </a:xfrm>
            <a:prstGeom prst="rect">
              <a:avLst/>
            </a:prstGeom>
            <a:noFill/>
            <a:extLst>
              <a:ext uri="{909E8E84-426E-40DD-AFC4-6F175D3DCCD1}">
                <a14:hiddenFill xmlns:a14="http://schemas.microsoft.com/office/drawing/2010/main">
                  <a:solidFill>
                    <a:srgbClr val="FFFFFF"/>
                  </a:solidFill>
                </a14:hiddenFill>
              </a:ext>
            </a:extLst>
          </p:spPr>
        </p:pic>
      </p:grpSp>
      <p:sp>
        <p:nvSpPr>
          <p:cNvPr id="156" name="Rectangle 155">
            <a:extLst>
              <a:ext uri="{FF2B5EF4-FFF2-40B4-BE49-F238E27FC236}">
                <a16:creationId xmlns:a16="http://schemas.microsoft.com/office/drawing/2014/main" id="{AC916A6C-C582-45A5-92AF-C21CAFC5936B}"/>
              </a:ext>
            </a:extLst>
          </p:cNvPr>
          <p:cNvSpPr/>
          <p:nvPr/>
        </p:nvSpPr>
        <p:spPr>
          <a:xfrm>
            <a:off x="2762036" y="3524668"/>
            <a:ext cx="1886164" cy="307777"/>
          </a:xfrm>
          <a:prstGeom prst="rect">
            <a:avLst/>
          </a:prstGeom>
        </p:spPr>
        <p:txBody>
          <a:bodyPr wrap="square">
            <a:spAutoFit/>
          </a:bodyPr>
          <a:lstStyle/>
          <a:p>
            <a:pPr lvl="0" algn="ctr"/>
            <a:r>
              <a:rPr lang="en-US" sz="1400" b="1" dirty="0">
                <a:solidFill>
                  <a:srgbClr val="000000"/>
                </a:solidFill>
                <a:latin typeface="Arial"/>
              </a:rPr>
              <a:t>Hadoop Framework</a:t>
            </a:r>
          </a:p>
        </p:txBody>
      </p:sp>
      <p:pic>
        <p:nvPicPr>
          <p:cNvPr id="157" name="01-05">
            <a:hlinkClick r:id="" action="ppaction://media"/>
            <a:extLst>
              <a:ext uri="{FF2B5EF4-FFF2-40B4-BE49-F238E27FC236}">
                <a16:creationId xmlns:a16="http://schemas.microsoft.com/office/drawing/2014/main" id="{8EF57192-DE1B-4D68-970D-E979876E97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253" y="6278245"/>
            <a:ext cx="244475" cy="244475"/>
          </a:xfrm>
          <a:prstGeom prst="rect">
            <a:avLst/>
          </a:prstGeom>
        </p:spPr>
      </p:pic>
    </p:spTree>
    <p:extLst>
      <p:ext uri="{BB962C8B-B14F-4D97-AF65-F5344CB8AC3E}">
        <p14:creationId xmlns:p14="http://schemas.microsoft.com/office/powerpoint/2010/main" val="2263672595"/>
      </p:ext>
    </p:extLst>
  </p:cSld>
  <p:clrMapOvr>
    <a:masterClrMapping/>
  </p:clrMapOvr>
  <mc:AlternateContent xmlns:mc="http://schemas.openxmlformats.org/markup-compatibility/2006" xmlns:p14="http://schemas.microsoft.com/office/powerpoint/2010/main">
    <mc:Choice Requires="p14">
      <p:transition spd="slow" p14:dur="2000" advTm="58722"/>
    </mc:Choice>
    <mc:Fallback xmlns="">
      <p:transition spd="slow" advTm="58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461" fill="hold"/>
                                        <p:tgtEl>
                                          <p:spTgt spid="157"/>
                                        </p:tgtEl>
                                      </p:cBhvr>
                                    </p:cmd>
                                  </p:childTnLst>
                                  <p:subTnLst>
                                    <p:set>
                                      <p:cBhvr override="childStyle">
                                        <p:cTn dur="1" fill="hold" display="0" masterRel="sameClick" afterEffect="1">
                                          <p:stCondLst>
                                            <p:cond evt="end" delay="0">
                                              <p:tn val="5"/>
                                            </p:cond>
                                          </p:stCondLst>
                                        </p:cTn>
                                        <p:tgtEl>
                                          <p:spTgt spid="15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7"/>
                </p:tgtEl>
              </p:cMediaNode>
            </p:audio>
          </p:childTnLst>
        </p:cTn>
      </p:par>
    </p:tnLst>
  </p:timing>
  <p:extLst>
    <p:ext uri="{E180D4A7-C9FB-4DFB-919C-405C955672EB}">
      <p14:showEvtLst xmlns:p14="http://schemas.microsoft.com/office/powerpoint/2010/main">
        <p14:playEvt time="2691" objId="157"/>
        <p14:stopEvt time="58174" objId="15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6DAB-8D7E-4E3F-BA6A-EF9CA09B28DF}"/>
              </a:ext>
            </a:extLst>
          </p:cNvPr>
          <p:cNvSpPr>
            <a:spLocks noGrp="1"/>
          </p:cNvSpPr>
          <p:nvPr>
            <p:ph type="title"/>
          </p:nvPr>
        </p:nvSpPr>
        <p:spPr/>
        <p:txBody>
          <a:bodyPr/>
          <a:lstStyle/>
          <a:p>
            <a:r>
              <a:rPr lang="en-US" dirty="0"/>
              <a:t>Bottlenecks with Hadoop</a:t>
            </a:r>
          </a:p>
        </p:txBody>
      </p:sp>
      <p:sp>
        <p:nvSpPr>
          <p:cNvPr id="3" name="Content Placeholder 2">
            <a:extLst>
              <a:ext uri="{FF2B5EF4-FFF2-40B4-BE49-F238E27FC236}">
                <a16:creationId xmlns:a16="http://schemas.microsoft.com/office/drawing/2014/main" id="{20E62B70-501F-459B-A6D3-D713DB25426E}"/>
              </a:ext>
            </a:extLst>
          </p:cNvPr>
          <p:cNvSpPr>
            <a:spLocks noGrp="1"/>
          </p:cNvSpPr>
          <p:nvPr>
            <p:ph idx="1"/>
          </p:nvPr>
        </p:nvSpPr>
        <p:spPr/>
        <p:txBody>
          <a:bodyPr/>
          <a:lstStyle/>
          <a:p>
            <a:r>
              <a:rPr lang="en-US" dirty="0"/>
              <a:t>There are bottlenecks to getting Hadoop deployments provisioned:</a:t>
            </a:r>
          </a:p>
          <a:p>
            <a:pPr marL="801688" lvl="1" indent="-457200">
              <a:buSzPct val="100000"/>
              <a:buFont typeface="+mj-lt"/>
              <a:buAutoNum type="arabicPeriod"/>
            </a:pPr>
            <a:r>
              <a:rPr lang="en-US" dirty="0"/>
              <a:t>The upfront costs for hardware and expert staff</a:t>
            </a:r>
          </a:p>
          <a:p>
            <a:pPr marL="801688" lvl="1" indent="-457200">
              <a:buSzPct val="100000"/>
              <a:buFont typeface="+mj-lt"/>
              <a:buAutoNum type="arabicPeriod"/>
            </a:pPr>
            <a:r>
              <a:rPr lang="en-US" dirty="0"/>
              <a:t>The complexity of deploying and maintaining Hadoop clusters and related software</a:t>
            </a:r>
          </a:p>
          <a:p>
            <a:pPr marL="801688" lvl="1" indent="-457200">
              <a:buSzPct val="100000"/>
              <a:buFont typeface="+mj-lt"/>
              <a:buAutoNum type="arabicPeriod"/>
            </a:pPr>
            <a:r>
              <a:rPr lang="en-US" dirty="0"/>
              <a:t>Lack of talented Big Data infrastructure and hardware professionals</a:t>
            </a:r>
          </a:p>
        </p:txBody>
      </p:sp>
      <p:sp>
        <p:nvSpPr>
          <p:cNvPr id="4" name="Slide Number Placeholder 3">
            <a:extLst>
              <a:ext uri="{FF2B5EF4-FFF2-40B4-BE49-F238E27FC236}">
                <a16:creationId xmlns:a16="http://schemas.microsoft.com/office/drawing/2014/main" id="{272A908D-54EF-4985-BD29-8031A7CE1245}"/>
              </a:ext>
            </a:extLst>
          </p:cNvPr>
          <p:cNvSpPr>
            <a:spLocks noGrp="1"/>
          </p:cNvSpPr>
          <p:nvPr>
            <p:ph type="sldNum" sz="quarter" idx="10"/>
          </p:nvPr>
        </p:nvSpPr>
        <p:spPr/>
        <p:txBody>
          <a:bodyPr/>
          <a:lstStyle/>
          <a:p>
            <a:pPr>
              <a:defRPr/>
            </a:pPr>
            <a:r>
              <a:rPr lang="en-US"/>
              <a:t>1-</a:t>
            </a:r>
            <a:fld id="{B6FD74CA-2225-494F-862C-43CA45ED0FE0}" type="slidenum">
              <a:rPr lang="en-US" smtClean="0"/>
              <a:pPr>
                <a:defRPr/>
              </a:pPr>
              <a:t>6</a:t>
            </a:fld>
            <a:endParaRPr lang="en-US" dirty="0"/>
          </a:p>
        </p:txBody>
      </p:sp>
      <p:sp>
        <p:nvSpPr>
          <p:cNvPr id="5" name="Footer Placeholder 4">
            <a:extLst>
              <a:ext uri="{FF2B5EF4-FFF2-40B4-BE49-F238E27FC236}">
                <a16:creationId xmlns:a16="http://schemas.microsoft.com/office/drawing/2014/main" id="{8C72278A-9B21-49EC-9B01-BD34DDB93776}"/>
              </a:ext>
            </a:extLst>
          </p:cNvPr>
          <p:cNvSpPr>
            <a:spLocks noGrp="1"/>
          </p:cNvSpPr>
          <p:nvPr>
            <p:ph type="ftr" sz="quarter" idx="11"/>
          </p:nvPr>
        </p:nvSpPr>
        <p:spPr/>
        <p:txBody>
          <a:bodyPr/>
          <a:lstStyle/>
          <a:p>
            <a:pPr>
              <a:defRPr/>
            </a:pPr>
            <a:r>
              <a:rPr lang="en-US"/>
              <a:t>What is Qubole?</a:t>
            </a:r>
            <a:endParaRPr lang="en-US" dirty="0"/>
          </a:p>
        </p:txBody>
      </p:sp>
      <p:pic>
        <p:nvPicPr>
          <p:cNvPr id="14340" name="Picture 4" descr="http://arcusinfotech.com/source/images/bigdata.jpg">
            <a:extLst>
              <a:ext uri="{FF2B5EF4-FFF2-40B4-BE49-F238E27FC236}">
                <a16:creationId xmlns:a16="http://schemas.microsoft.com/office/drawing/2014/main" id="{A876CD55-04A8-4117-AD6C-0EC3A7F10E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588735"/>
            <a:ext cx="3400425" cy="261571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18">
            <a:extLst>
              <a:ext uri="{FF2B5EF4-FFF2-40B4-BE49-F238E27FC236}">
                <a16:creationId xmlns:a16="http://schemas.microsoft.com/office/drawing/2014/main" id="{460A90EF-C0B6-4E9B-AB95-CC02E542A94E}"/>
              </a:ext>
            </a:extLst>
          </p:cNvPr>
          <p:cNvSpPr>
            <a:spLocks noChangeArrowheads="1"/>
          </p:cNvSpPr>
          <p:nvPr/>
        </p:nvSpPr>
        <p:spPr bwMode="gray">
          <a:xfrm rot="16200000">
            <a:off x="275422" y="1172378"/>
            <a:ext cx="290939" cy="689382"/>
          </a:xfrm>
          <a:prstGeom prst="downArrow">
            <a:avLst>
              <a:gd name="adj1" fmla="val 49778"/>
              <a:gd name="adj2" fmla="val 57963"/>
            </a:avLst>
          </a:prstGeom>
          <a:gradFill>
            <a:gsLst>
              <a:gs pos="0">
                <a:srgbClr val="FF0505"/>
              </a:gs>
              <a:gs pos="99000">
                <a:srgbClr val="FF0505"/>
              </a:gs>
              <a:gs pos="40000">
                <a:srgbClr val="E39191"/>
              </a:gs>
            </a:gsLst>
            <a:lin ang="8400000" scaled="0"/>
          </a:gradFill>
          <a:ln w="9525">
            <a:noFill/>
            <a:miter lim="800000"/>
            <a:headEnd/>
            <a:tailEnd/>
          </a:ln>
          <a:effectLst>
            <a:outerShdw blurRad="88900" dist="88900" dir="2700000" algn="tl" rotWithShape="0">
              <a:prstClr val="black">
                <a:alpha val="40000"/>
              </a:prstClr>
            </a:outerShdw>
          </a:effectLst>
          <a:scene3d>
            <a:camera prst="orthographicFront"/>
            <a:lightRig rig="soft" dir="t">
              <a:rot lat="0" lon="0" rev="3000000"/>
            </a:lightRig>
          </a:scene3d>
          <a:sp3d extrusionH="88900" prstMaterial="plastic">
            <a:bevelT w="25400"/>
            <a:bevelB/>
            <a:extrusionClr>
              <a:schemeClr val="accent1">
                <a:lumMod val="20000"/>
                <a:lumOff val="80000"/>
              </a:schemeClr>
            </a:extrusionClr>
            <a:contourClr>
              <a:schemeClr val="accent6">
                <a:lumMod val="75000"/>
              </a:schemeClr>
            </a:contourClr>
          </a:sp3d>
          <a:extLst/>
        </p:spPr>
        <p:txBody>
          <a:bodyPr wrap="none" anchor="ctr"/>
          <a:lstStyle/>
          <a:p>
            <a:endParaRPr lang="en-US" dirty="0"/>
          </a:p>
        </p:txBody>
      </p:sp>
      <p:sp>
        <p:nvSpPr>
          <p:cNvPr id="11" name="AutoShape 118">
            <a:extLst>
              <a:ext uri="{FF2B5EF4-FFF2-40B4-BE49-F238E27FC236}">
                <a16:creationId xmlns:a16="http://schemas.microsoft.com/office/drawing/2014/main" id="{DEADAF8E-D915-400A-A870-DF0741ED0755}"/>
              </a:ext>
            </a:extLst>
          </p:cNvPr>
          <p:cNvSpPr>
            <a:spLocks noChangeArrowheads="1"/>
          </p:cNvSpPr>
          <p:nvPr/>
        </p:nvSpPr>
        <p:spPr bwMode="gray">
          <a:xfrm rot="16200000">
            <a:off x="275423" y="1639530"/>
            <a:ext cx="290939" cy="689382"/>
          </a:xfrm>
          <a:prstGeom prst="downArrow">
            <a:avLst>
              <a:gd name="adj1" fmla="val 49778"/>
              <a:gd name="adj2" fmla="val 57963"/>
            </a:avLst>
          </a:prstGeom>
          <a:gradFill>
            <a:gsLst>
              <a:gs pos="0">
                <a:srgbClr val="FF0505"/>
              </a:gs>
              <a:gs pos="99000">
                <a:srgbClr val="FF0505"/>
              </a:gs>
              <a:gs pos="40000">
                <a:srgbClr val="E39191"/>
              </a:gs>
            </a:gsLst>
            <a:lin ang="8400000" scaled="0"/>
          </a:gradFill>
          <a:ln w="9525">
            <a:noFill/>
            <a:miter lim="800000"/>
            <a:headEnd/>
            <a:tailEnd/>
          </a:ln>
          <a:effectLst>
            <a:outerShdw blurRad="88900" dist="88900" dir="2700000" algn="tl" rotWithShape="0">
              <a:prstClr val="black">
                <a:alpha val="40000"/>
              </a:prstClr>
            </a:outerShdw>
          </a:effectLst>
          <a:scene3d>
            <a:camera prst="orthographicFront"/>
            <a:lightRig rig="soft" dir="t">
              <a:rot lat="0" lon="0" rev="3000000"/>
            </a:lightRig>
          </a:scene3d>
          <a:sp3d extrusionH="88900" prstMaterial="plastic">
            <a:bevelT w="25400"/>
            <a:bevelB/>
            <a:extrusionClr>
              <a:schemeClr val="accent1">
                <a:lumMod val="20000"/>
                <a:lumOff val="80000"/>
              </a:schemeClr>
            </a:extrusionClr>
            <a:contourClr>
              <a:schemeClr val="accent6">
                <a:lumMod val="75000"/>
              </a:schemeClr>
            </a:contourClr>
          </a:sp3d>
          <a:extLst/>
        </p:spPr>
        <p:txBody>
          <a:bodyPr wrap="none" anchor="ctr"/>
          <a:lstStyle/>
          <a:p>
            <a:endParaRPr lang="en-US"/>
          </a:p>
        </p:txBody>
      </p:sp>
      <p:sp>
        <p:nvSpPr>
          <p:cNvPr id="12" name="AutoShape 118">
            <a:extLst>
              <a:ext uri="{FF2B5EF4-FFF2-40B4-BE49-F238E27FC236}">
                <a16:creationId xmlns:a16="http://schemas.microsoft.com/office/drawing/2014/main" id="{33F9E40F-8CC2-42A2-8120-6D4404FF69F0}"/>
              </a:ext>
            </a:extLst>
          </p:cNvPr>
          <p:cNvSpPr>
            <a:spLocks noChangeArrowheads="1"/>
          </p:cNvSpPr>
          <p:nvPr/>
        </p:nvSpPr>
        <p:spPr bwMode="gray">
          <a:xfrm rot="16200000">
            <a:off x="275423" y="2387293"/>
            <a:ext cx="290939" cy="689382"/>
          </a:xfrm>
          <a:prstGeom prst="downArrow">
            <a:avLst>
              <a:gd name="adj1" fmla="val 49778"/>
              <a:gd name="adj2" fmla="val 57963"/>
            </a:avLst>
          </a:prstGeom>
          <a:gradFill>
            <a:gsLst>
              <a:gs pos="0">
                <a:srgbClr val="FF0505"/>
              </a:gs>
              <a:gs pos="99000">
                <a:srgbClr val="FF0505"/>
              </a:gs>
              <a:gs pos="40000">
                <a:srgbClr val="E39191"/>
              </a:gs>
            </a:gsLst>
            <a:lin ang="8400000" scaled="0"/>
          </a:gradFill>
          <a:ln w="9525">
            <a:noFill/>
            <a:miter lim="800000"/>
            <a:headEnd/>
            <a:tailEnd/>
          </a:ln>
          <a:effectLst>
            <a:outerShdw blurRad="88900" dist="88900" dir="2700000" algn="tl" rotWithShape="0">
              <a:prstClr val="black">
                <a:alpha val="40000"/>
              </a:prstClr>
            </a:outerShdw>
          </a:effectLst>
          <a:scene3d>
            <a:camera prst="orthographicFront"/>
            <a:lightRig rig="soft" dir="t">
              <a:rot lat="0" lon="0" rev="3000000"/>
            </a:lightRig>
          </a:scene3d>
          <a:sp3d extrusionH="88900" prstMaterial="plastic">
            <a:bevelT w="25400"/>
            <a:bevelB/>
            <a:extrusionClr>
              <a:schemeClr val="accent1">
                <a:lumMod val="20000"/>
                <a:lumOff val="80000"/>
              </a:schemeClr>
            </a:extrusionClr>
            <a:contourClr>
              <a:schemeClr val="accent6">
                <a:lumMod val="75000"/>
              </a:schemeClr>
            </a:contourClr>
          </a:sp3d>
          <a:extLst/>
        </p:spPr>
        <p:txBody>
          <a:bodyPr wrap="none" anchor="ctr"/>
          <a:lstStyle/>
          <a:p>
            <a:endParaRPr lang="en-US"/>
          </a:p>
        </p:txBody>
      </p:sp>
      <p:pic>
        <p:nvPicPr>
          <p:cNvPr id="6" name="01-06">
            <a:hlinkClick r:id="" action="ppaction://media"/>
            <a:extLst>
              <a:ext uri="{FF2B5EF4-FFF2-40B4-BE49-F238E27FC236}">
                <a16:creationId xmlns:a16="http://schemas.microsoft.com/office/drawing/2014/main" id="{CADFF97C-5D45-48BB-A4A5-C7BC55EA50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6416" y="6324600"/>
            <a:ext cx="244475" cy="244475"/>
          </a:xfrm>
          <a:prstGeom prst="rect">
            <a:avLst/>
          </a:prstGeom>
        </p:spPr>
      </p:pic>
    </p:spTree>
    <p:custDataLst>
      <p:tags r:id="rId1"/>
    </p:custDataLst>
    <p:extLst>
      <p:ext uri="{BB962C8B-B14F-4D97-AF65-F5344CB8AC3E}">
        <p14:creationId xmlns:p14="http://schemas.microsoft.com/office/powerpoint/2010/main" val="2538083892"/>
      </p:ext>
    </p:extLst>
  </p:cSld>
  <p:clrMapOvr>
    <a:masterClrMapping/>
  </p:clrMapOvr>
  <mc:AlternateContent xmlns:mc="http://schemas.openxmlformats.org/markup-compatibility/2006" xmlns:p14="http://schemas.microsoft.com/office/powerpoint/2010/main">
    <mc:Choice Requires="p14">
      <p:transition spd="slow" p14:dur="2000" advTm="24803"/>
    </mc:Choice>
    <mc:Fallback xmlns="">
      <p:transition spd="slow" advTm="2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86" fill="hold"/>
                                        <p:tgtEl>
                                          <p:spTgt spid="6"/>
                                        </p:tgtEl>
                                      </p:cBhvr>
                                    </p:cmd>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subTnLst>
                                </p:cTn>
                              </p:par>
                              <p:par>
                                <p:cTn id="7" presetID="22" presetClass="entr" presetSubtype="8" fill="hold" grpId="0" nodeType="withEffect">
                                  <p:stCondLst>
                                    <p:cond delay="450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subTnLst>
                                    <p:set>
                                      <p:cBhvr override="childStyle">
                                        <p:cTn dur="1" fill="hold" display="0" masterRel="sameClick" afterEffect="1">
                                          <p:stCondLst>
                                            <p:cond evt="end" delay="0">
                                              <p:tn val="7"/>
                                            </p:cond>
                                          </p:stCondLst>
                                        </p:cTn>
                                        <p:tgtEl>
                                          <p:spTgt spid="8"/>
                                        </p:tgtEl>
                                        <p:attrNameLst>
                                          <p:attrName>style.visibility</p:attrName>
                                        </p:attrNameLst>
                                      </p:cBhvr>
                                      <p:to>
                                        <p:strVal val="hidden"/>
                                      </p:to>
                                    </p:set>
                                  </p:subTnLst>
                                </p:cTn>
                              </p:par>
                              <p:par>
                                <p:cTn id="10" presetID="22" presetClass="entr" presetSubtype="8" fill="hold" grpId="0" nodeType="withEffect">
                                  <p:stCondLst>
                                    <p:cond delay="9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subTnLst>
                                    <p:set>
                                      <p:cBhvr override="childStyle">
                                        <p:cTn dur="1" fill="hold" display="0" masterRel="sameClick" afterEffect="1">
                                          <p:stCondLst>
                                            <p:cond evt="end" delay="0">
                                              <p:tn val="10"/>
                                            </p:cond>
                                          </p:stCondLst>
                                        </p:cTn>
                                        <p:tgtEl>
                                          <p:spTgt spid="11"/>
                                        </p:tgtEl>
                                        <p:attrNameLst>
                                          <p:attrName>style.visibility</p:attrName>
                                        </p:attrNameLst>
                                      </p:cBhvr>
                                      <p:to>
                                        <p:strVal val="hidden"/>
                                      </p:to>
                                    </p:set>
                                  </p:subTnLst>
                                </p:cTn>
                              </p:par>
                              <p:par>
                                <p:cTn id="13" presetID="22" presetClass="entr" presetSubtype="8" fill="hold" grpId="0" nodeType="withEffect">
                                  <p:stCondLst>
                                    <p:cond delay="140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subTnLst>
                                    <p:set>
                                      <p:cBhvr override="childStyle">
                                        <p:cTn dur="1" fill="hold" display="0" masterRel="sameClick" afterEffect="1">
                                          <p:stCondLst>
                                            <p:cond evt="end" delay="0">
                                              <p:tn val="13"/>
                                            </p:cond>
                                          </p:stCondLst>
                                        </p:cTn>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6"/>
                </p:tgtEl>
              </p:cMediaNode>
            </p:audio>
          </p:childTnLst>
        </p:cTn>
      </p:par>
    </p:tnLst>
    <p:bldLst>
      <p:bldP spid="8" grpId="0" animBg="1"/>
      <p:bldP spid="11" grpId="0" animBg="1"/>
      <p:bldP spid="12" grpId="0" animBg="1"/>
    </p:bldLst>
  </p:timing>
  <p:extLst>
    <p:ext uri="{E180D4A7-C9FB-4DFB-919C-405C955672EB}">
      <p14:showEvtLst xmlns:p14="http://schemas.microsoft.com/office/powerpoint/2010/main">
        <p14:playEvt time="202" objId="6"/>
        <p14:stopEvt time="19806"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A80CE-8FDC-4E78-B086-ED1986638A65}"/>
              </a:ext>
            </a:extLst>
          </p:cNvPr>
          <p:cNvSpPr>
            <a:spLocks noGrp="1"/>
          </p:cNvSpPr>
          <p:nvPr>
            <p:ph type="title"/>
          </p:nvPr>
        </p:nvSpPr>
        <p:spPr/>
        <p:txBody>
          <a:bodyPr/>
          <a:lstStyle/>
          <a:p>
            <a:r>
              <a:rPr lang="en-US" dirty="0" err="1"/>
              <a:t>Qubole</a:t>
            </a:r>
            <a:r>
              <a:rPr lang="en-US" dirty="0"/>
              <a:t> Data Service (QDS)</a:t>
            </a:r>
          </a:p>
        </p:txBody>
      </p:sp>
      <p:sp>
        <p:nvSpPr>
          <p:cNvPr id="3" name="Content Placeholder 2">
            <a:extLst>
              <a:ext uri="{FF2B5EF4-FFF2-40B4-BE49-F238E27FC236}">
                <a16:creationId xmlns:a16="http://schemas.microsoft.com/office/drawing/2014/main" id="{D0BA1768-BA74-46A7-A95F-342AEB7664CF}"/>
              </a:ext>
            </a:extLst>
          </p:cNvPr>
          <p:cNvSpPr>
            <a:spLocks noGrp="1"/>
          </p:cNvSpPr>
          <p:nvPr>
            <p:ph idx="1"/>
          </p:nvPr>
        </p:nvSpPr>
        <p:spPr>
          <a:xfrm>
            <a:off x="381000" y="838200"/>
            <a:ext cx="8707438" cy="5486400"/>
          </a:xfrm>
        </p:spPr>
        <p:txBody>
          <a:bodyPr/>
          <a:lstStyle/>
          <a:p>
            <a:r>
              <a:rPr lang="en-US" dirty="0" err="1"/>
              <a:t>Qubole</a:t>
            </a:r>
            <a:r>
              <a:rPr lang="en-US" dirty="0"/>
              <a:t> Data Service (QDS) uses the public cloud to abstract the complexities of Hadoop infrastructure operations</a:t>
            </a:r>
          </a:p>
          <a:p>
            <a:pPr lvl="1"/>
            <a:r>
              <a:rPr lang="en-US" dirty="0"/>
              <a:t>Drives activities like provisioning, orchestration, management, auto-scaling, data visualization, etc. </a:t>
            </a:r>
          </a:p>
          <a:p>
            <a:r>
              <a:rPr lang="en-US" dirty="0"/>
              <a:t>QDS starts with many data connectors for importing and exporting data to and from the platform</a:t>
            </a:r>
          </a:p>
          <a:p>
            <a:r>
              <a:rPr lang="en-US" dirty="0" err="1"/>
              <a:t>Qubole’s</a:t>
            </a:r>
            <a:r>
              <a:rPr lang="en-US" dirty="0"/>
              <a:t> managed Hadoop platform supports Spark, Hive, Presto and an SDK for building applications in Python</a:t>
            </a:r>
          </a:p>
          <a:p>
            <a:r>
              <a:rPr lang="en-US" dirty="0"/>
              <a:t>Data is stored in S3 and Hadoop clusters include Auto-Scaling</a:t>
            </a:r>
          </a:p>
          <a:p>
            <a:r>
              <a:rPr lang="en-US" dirty="0"/>
              <a:t>MapReduce jobs and SQL-style queries are created via a GUI</a:t>
            </a:r>
          </a:p>
          <a:p>
            <a:r>
              <a:rPr lang="en-US" dirty="0"/>
              <a:t>Run queries to analyze your data, schedule jobs, and visualize data to detect patterns</a:t>
            </a:r>
          </a:p>
        </p:txBody>
      </p:sp>
      <p:sp>
        <p:nvSpPr>
          <p:cNvPr id="4" name="Slide Number Placeholder 3">
            <a:extLst>
              <a:ext uri="{FF2B5EF4-FFF2-40B4-BE49-F238E27FC236}">
                <a16:creationId xmlns:a16="http://schemas.microsoft.com/office/drawing/2014/main" id="{E9803411-1DFC-40AC-9383-9CD704095864}"/>
              </a:ext>
            </a:extLst>
          </p:cNvPr>
          <p:cNvSpPr>
            <a:spLocks noGrp="1"/>
          </p:cNvSpPr>
          <p:nvPr>
            <p:ph type="sldNum" sz="quarter" idx="10"/>
          </p:nvPr>
        </p:nvSpPr>
        <p:spPr/>
        <p:txBody>
          <a:bodyPr/>
          <a:lstStyle/>
          <a:p>
            <a:pPr>
              <a:defRPr/>
            </a:pPr>
            <a:r>
              <a:rPr lang="en-US"/>
              <a:t>1-</a:t>
            </a:r>
            <a:fld id="{B6FD74CA-2225-494F-862C-43CA45ED0FE0}" type="slidenum">
              <a:rPr lang="en-US" smtClean="0"/>
              <a:pPr>
                <a:defRPr/>
              </a:pPr>
              <a:t>7</a:t>
            </a:fld>
            <a:endParaRPr lang="en-US" dirty="0"/>
          </a:p>
        </p:txBody>
      </p:sp>
      <p:sp>
        <p:nvSpPr>
          <p:cNvPr id="5" name="Footer Placeholder 4">
            <a:extLst>
              <a:ext uri="{FF2B5EF4-FFF2-40B4-BE49-F238E27FC236}">
                <a16:creationId xmlns:a16="http://schemas.microsoft.com/office/drawing/2014/main" id="{A7774EF1-9C1D-43FB-A7EB-92FCFD6B5D35}"/>
              </a:ext>
            </a:extLst>
          </p:cNvPr>
          <p:cNvSpPr>
            <a:spLocks noGrp="1"/>
          </p:cNvSpPr>
          <p:nvPr>
            <p:ph type="ftr" sz="quarter" idx="11"/>
          </p:nvPr>
        </p:nvSpPr>
        <p:spPr/>
        <p:txBody>
          <a:bodyPr/>
          <a:lstStyle/>
          <a:p>
            <a:pPr>
              <a:defRPr/>
            </a:pPr>
            <a:r>
              <a:rPr lang="en-US"/>
              <a:t>What is Qubole?</a:t>
            </a:r>
            <a:endParaRPr lang="en-US" dirty="0"/>
          </a:p>
        </p:txBody>
      </p:sp>
      <p:pic>
        <p:nvPicPr>
          <p:cNvPr id="15" name="01-07">
            <a:hlinkClick r:id="" action="ppaction://media"/>
            <a:extLst>
              <a:ext uri="{FF2B5EF4-FFF2-40B4-BE49-F238E27FC236}">
                <a16:creationId xmlns:a16="http://schemas.microsoft.com/office/drawing/2014/main" id="{D26D3C19-5F43-43B6-8235-6CDF16B873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324600"/>
            <a:ext cx="244475" cy="244475"/>
          </a:xfrm>
          <a:prstGeom prst="rect">
            <a:avLst/>
          </a:prstGeom>
        </p:spPr>
      </p:pic>
    </p:spTree>
    <p:extLst>
      <p:ext uri="{BB962C8B-B14F-4D97-AF65-F5344CB8AC3E}">
        <p14:creationId xmlns:p14="http://schemas.microsoft.com/office/powerpoint/2010/main" val="154355906"/>
      </p:ext>
    </p:extLst>
  </p:cSld>
  <p:clrMapOvr>
    <a:masterClrMapping/>
  </p:clrMapOvr>
  <mc:AlternateContent xmlns:mc="http://schemas.openxmlformats.org/markup-compatibility/2006" xmlns:p14="http://schemas.microsoft.com/office/powerpoint/2010/main">
    <mc:Choice Requires="p14">
      <p:transition spd="slow" p14:dur="2000" advTm="67947"/>
    </mc:Choice>
    <mc:Fallback xmlns="">
      <p:transition spd="slow" advTm="6794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41" fill="hold"/>
                                        <p:tgtEl>
                                          <p:spTgt spid="15"/>
                                        </p:tgtEl>
                                      </p:cBhvr>
                                    </p:cmd>
                                  </p:childTnLst>
                                  <p:subTnLst>
                                    <p:set>
                                      <p:cBhvr override="childStyle">
                                        <p:cTn dur="1" fill="hold" display="0" masterRel="sameClick" afterEffect="1">
                                          <p:stCondLst>
                                            <p:cond evt="end" delay="0">
                                              <p:tn val="5"/>
                                            </p:cond>
                                          </p:stCondLst>
                                        </p:cTn>
                                        <p:tgtEl>
                                          <p:spTgt spid="15"/>
                                        </p:tgtEl>
                                        <p:attrNameLst>
                                          <p:attrName>style.visibility</p:attrName>
                                        </p:attrNameLst>
                                      </p:cBhvr>
                                      <p:to>
                                        <p:strVal val="hidden"/>
                                      </p:to>
                                    </p:set>
                                  </p:sub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extLst>
    <p:ext uri="{E180D4A7-C9FB-4DFB-919C-405C955672EB}">
      <p14:showEvtLst xmlns:p14="http://schemas.microsoft.com/office/powerpoint/2010/main">
        <p14:playEvt time="4710" objId="15"/>
        <p14:stopEvt time="67182" objId="1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D236-A68E-462D-AC7E-73ABC50DE194}"/>
              </a:ext>
            </a:extLst>
          </p:cNvPr>
          <p:cNvSpPr>
            <a:spLocks noGrp="1"/>
          </p:cNvSpPr>
          <p:nvPr>
            <p:ph type="title"/>
          </p:nvPr>
        </p:nvSpPr>
        <p:spPr/>
        <p:txBody>
          <a:bodyPr/>
          <a:lstStyle/>
          <a:p>
            <a:r>
              <a:rPr lang="en-US" dirty="0"/>
              <a:t>Managed Cloud Service</a:t>
            </a:r>
          </a:p>
        </p:txBody>
      </p:sp>
      <p:sp>
        <p:nvSpPr>
          <p:cNvPr id="3" name="Content Placeholder 2">
            <a:extLst>
              <a:ext uri="{FF2B5EF4-FFF2-40B4-BE49-F238E27FC236}">
                <a16:creationId xmlns:a16="http://schemas.microsoft.com/office/drawing/2014/main" id="{C18EBC63-E431-4414-BF51-086FD7C38D06}"/>
              </a:ext>
            </a:extLst>
          </p:cNvPr>
          <p:cNvSpPr>
            <a:spLocks noGrp="1"/>
          </p:cNvSpPr>
          <p:nvPr>
            <p:ph idx="1"/>
          </p:nvPr>
        </p:nvSpPr>
        <p:spPr/>
        <p:txBody>
          <a:bodyPr/>
          <a:lstStyle/>
          <a:p>
            <a:r>
              <a:rPr lang="en-US" dirty="0" err="1"/>
              <a:t>Qubole</a:t>
            </a:r>
            <a:r>
              <a:rPr lang="en-US" dirty="0"/>
              <a:t> handles all operations</a:t>
            </a:r>
          </a:p>
          <a:p>
            <a:pPr lvl="1"/>
            <a:r>
              <a:rPr lang="en-US" dirty="0"/>
              <a:t>Users don’t need to provision hardware, configure clusters, or continually tune clusters to maintain performance</a:t>
            </a:r>
          </a:p>
          <a:p>
            <a:pPr lvl="1"/>
            <a:r>
              <a:rPr lang="en-US" dirty="0"/>
              <a:t>Cluster are spun-up ONLY when jobs are kicked off</a:t>
            </a:r>
          </a:p>
          <a:p>
            <a:pPr lvl="2"/>
            <a:r>
              <a:rPr lang="en-US" dirty="0"/>
              <a:t>Automatically expanded or contracted based on workloads</a:t>
            </a:r>
          </a:p>
          <a:p>
            <a:pPr lvl="1"/>
            <a:r>
              <a:rPr lang="en-US" dirty="0"/>
              <a:t>Compatible with AWS Spot market</a:t>
            </a:r>
          </a:p>
          <a:p>
            <a:r>
              <a:rPr lang="en-US" dirty="0" err="1"/>
              <a:t>Qubole</a:t>
            </a:r>
            <a:r>
              <a:rPr lang="en-US" dirty="0"/>
              <a:t> uses Hive, the open source data warehouse framework</a:t>
            </a:r>
          </a:p>
          <a:p>
            <a:pPr lvl="1"/>
            <a:r>
              <a:rPr lang="en-US" dirty="0"/>
              <a:t>Includes IO optimizers for S3</a:t>
            </a:r>
          </a:p>
          <a:p>
            <a:r>
              <a:rPr lang="en-US" dirty="0"/>
              <a:t>QDS also supports Presto for performing SQL-style analytics against petabytes of data</a:t>
            </a:r>
          </a:p>
          <a:p>
            <a:endParaRPr lang="en-US" dirty="0"/>
          </a:p>
          <a:p>
            <a:endParaRPr lang="en-US" dirty="0"/>
          </a:p>
        </p:txBody>
      </p:sp>
      <p:sp>
        <p:nvSpPr>
          <p:cNvPr id="4" name="Slide Number Placeholder 3">
            <a:extLst>
              <a:ext uri="{FF2B5EF4-FFF2-40B4-BE49-F238E27FC236}">
                <a16:creationId xmlns:a16="http://schemas.microsoft.com/office/drawing/2014/main" id="{54FD5071-1BEF-451D-8CA9-C7BC86AB60D2}"/>
              </a:ext>
            </a:extLst>
          </p:cNvPr>
          <p:cNvSpPr>
            <a:spLocks noGrp="1"/>
          </p:cNvSpPr>
          <p:nvPr>
            <p:ph type="sldNum" sz="quarter" idx="10"/>
          </p:nvPr>
        </p:nvSpPr>
        <p:spPr/>
        <p:txBody>
          <a:bodyPr/>
          <a:lstStyle/>
          <a:p>
            <a:pPr>
              <a:defRPr/>
            </a:pPr>
            <a:r>
              <a:rPr lang="en-US"/>
              <a:t>1-</a:t>
            </a:r>
            <a:fld id="{B6FD74CA-2225-494F-862C-43CA45ED0FE0}" type="slidenum">
              <a:rPr lang="en-US" smtClean="0"/>
              <a:pPr>
                <a:defRPr/>
              </a:pPr>
              <a:t>8</a:t>
            </a:fld>
            <a:endParaRPr lang="en-US" dirty="0"/>
          </a:p>
        </p:txBody>
      </p:sp>
      <p:sp>
        <p:nvSpPr>
          <p:cNvPr id="5" name="Footer Placeholder 4">
            <a:extLst>
              <a:ext uri="{FF2B5EF4-FFF2-40B4-BE49-F238E27FC236}">
                <a16:creationId xmlns:a16="http://schemas.microsoft.com/office/drawing/2014/main" id="{9B66837C-42AF-4FEA-8B9E-44439371A535}"/>
              </a:ext>
            </a:extLst>
          </p:cNvPr>
          <p:cNvSpPr>
            <a:spLocks noGrp="1"/>
          </p:cNvSpPr>
          <p:nvPr>
            <p:ph type="ftr" sz="quarter" idx="11"/>
          </p:nvPr>
        </p:nvSpPr>
        <p:spPr/>
        <p:txBody>
          <a:bodyPr/>
          <a:lstStyle/>
          <a:p>
            <a:pPr>
              <a:defRPr/>
            </a:pPr>
            <a:r>
              <a:rPr lang="en-US"/>
              <a:t>What is Qubole?</a:t>
            </a:r>
            <a:endParaRPr lang="en-US" dirty="0"/>
          </a:p>
        </p:txBody>
      </p:sp>
      <p:sp>
        <p:nvSpPr>
          <p:cNvPr id="6" name="AutoShape 6">
            <a:extLst>
              <a:ext uri="{FF2B5EF4-FFF2-40B4-BE49-F238E27FC236}">
                <a16:creationId xmlns:a16="http://schemas.microsoft.com/office/drawing/2014/main" id="{9BF6A29C-A663-46BF-85C6-FDB531132530}"/>
              </a:ext>
            </a:extLst>
          </p:cNvPr>
          <p:cNvSpPr>
            <a:spLocks noChangeArrowheads="1"/>
          </p:cNvSpPr>
          <p:nvPr/>
        </p:nvSpPr>
        <p:spPr bwMode="gray">
          <a:xfrm>
            <a:off x="304800" y="6076295"/>
            <a:ext cx="8483600" cy="324505"/>
          </a:xfrm>
          <a:prstGeom prst="roundRect">
            <a:avLst>
              <a:gd name="adj" fmla="val 11986"/>
            </a:avLst>
          </a:prstGeom>
          <a:solidFill>
            <a:srgbClr val="94B9F6"/>
          </a:solidFill>
          <a:ln w="9525">
            <a:solidFill>
              <a:srgbClr val="FFFFFF">
                <a:lumMod val="75000"/>
              </a:srgbClr>
            </a:solidFill>
            <a:round/>
            <a:headEnd/>
            <a:tailEnd/>
          </a:ln>
          <a:effectLst>
            <a:outerShdw blurRad="127000" dist="12700" dir="2700000" sy="-23000" kx="-800400" algn="bl" rotWithShape="0">
              <a:prstClr val="black">
                <a:alpha val="20000"/>
              </a:prstClr>
            </a:outerShdw>
          </a:effectLst>
          <a:scene3d>
            <a:camera prst="orthographicFront"/>
            <a:lightRig rig="threePt" dir="t"/>
          </a:scene3d>
          <a:sp3d>
            <a:bevelT/>
          </a:sp3d>
        </p:spPr>
        <p:txBody>
          <a:bodyPr wrap="square" tIns="45720" bIns="9144" anchor="ctr" anchorCtr="0">
            <a:spAutoFit/>
          </a:bodyPr>
          <a:lstStyle/>
          <a:p>
            <a:pPr marL="0" marR="0" lvl="0" indent="0" algn="l" defTabSz="914400" eaLnBrk="1" fontAlgn="auto" latinLnBrk="0" hangingPunct="1">
              <a:lnSpc>
                <a:spcPct val="85000"/>
              </a:lnSpc>
              <a:spcBef>
                <a:spcPts val="0"/>
              </a:spcBef>
              <a:spcAft>
                <a:spcPts val="0"/>
              </a:spcAft>
              <a:buClrTx/>
              <a:buSzTx/>
              <a:buFontTx/>
              <a:buNone/>
              <a:tabLst/>
              <a:defRPr/>
            </a:pPr>
            <a:r>
              <a:rPr lang="en-US" sz="1900" b="0" kern="0" baseline="0" dirty="0">
                <a:solidFill>
                  <a:sysClr val="windowText" lastClr="000000"/>
                </a:solidFill>
                <a:latin typeface="Arial" charset="0"/>
              </a:rPr>
              <a:t>Requires users to move critical data to the cloud. </a:t>
            </a:r>
          </a:p>
        </p:txBody>
      </p:sp>
      <p:pic>
        <p:nvPicPr>
          <p:cNvPr id="8" name="01-08">
            <a:hlinkClick r:id="" action="ppaction://media"/>
            <a:extLst>
              <a:ext uri="{FF2B5EF4-FFF2-40B4-BE49-F238E27FC236}">
                <a16:creationId xmlns:a16="http://schemas.microsoft.com/office/drawing/2014/main" id="{A558CA52-B568-4781-B654-76A1388423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62" y="6257925"/>
            <a:ext cx="244475" cy="244475"/>
          </a:xfrm>
          <a:prstGeom prst="rect">
            <a:avLst/>
          </a:prstGeom>
        </p:spPr>
      </p:pic>
    </p:spTree>
    <p:extLst>
      <p:ext uri="{BB962C8B-B14F-4D97-AF65-F5344CB8AC3E}">
        <p14:creationId xmlns:p14="http://schemas.microsoft.com/office/powerpoint/2010/main" val="1153539394"/>
      </p:ext>
    </p:extLst>
  </p:cSld>
  <p:clrMapOvr>
    <a:masterClrMapping/>
  </p:clrMapOvr>
  <mc:AlternateContent xmlns:mc="http://schemas.openxmlformats.org/markup-compatibility/2006" xmlns:p14="http://schemas.microsoft.com/office/powerpoint/2010/main">
    <mc:Choice Requires="p14">
      <p:transition spd="slow" p14:dur="2000" advTm="9227"/>
    </mc:Choice>
    <mc:Fallback xmlns="">
      <p:transition spd="slow" advTm="9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23" fill="hold"/>
                                        <p:tgtEl>
                                          <p:spTgt spid="8"/>
                                        </p:tgtEl>
                                      </p:cBhvr>
                                    </p:cmd>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75EA-040A-4820-BFB8-BC7BD853E2A3}"/>
              </a:ext>
            </a:extLst>
          </p:cNvPr>
          <p:cNvSpPr>
            <a:spLocks noGrp="1"/>
          </p:cNvSpPr>
          <p:nvPr>
            <p:ph type="title"/>
          </p:nvPr>
        </p:nvSpPr>
        <p:spPr/>
        <p:txBody>
          <a:bodyPr/>
          <a:lstStyle/>
          <a:p>
            <a:r>
              <a:rPr lang="en-US" dirty="0"/>
              <a:t>Cuts Cloud Costs in Half</a:t>
            </a:r>
          </a:p>
        </p:txBody>
      </p:sp>
      <p:sp>
        <p:nvSpPr>
          <p:cNvPr id="3" name="Content Placeholder 2">
            <a:extLst>
              <a:ext uri="{FF2B5EF4-FFF2-40B4-BE49-F238E27FC236}">
                <a16:creationId xmlns:a16="http://schemas.microsoft.com/office/drawing/2014/main" id="{E0116952-A01D-438A-AB80-7F9B70C5B6D0}"/>
              </a:ext>
            </a:extLst>
          </p:cNvPr>
          <p:cNvSpPr>
            <a:spLocks noGrp="1"/>
          </p:cNvSpPr>
          <p:nvPr>
            <p:ph idx="1"/>
          </p:nvPr>
        </p:nvSpPr>
        <p:spPr/>
        <p:txBody>
          <a:bodyPr/>
          <a:lstStyle/>
          <a:p>
            <a:r>
              <a:rPr lang="en-US" dirty="0"/>
              <a:t>QDS cost-saving approach involves three elements:</a:t>
            </a:r>
          </a:p>
          <a:p>
            <a:pPr marL="801688" lvl="1" indent="-457200">
              <a:buSzPct val="100000"/>
              <a:buFont typeface="+mj-lt"/>
              <a:buAutoNum type="arabicPeriod"/>
            </a:pPr>
            <a:r>
              <a:rPr lang="en-US" dirty="0"/>
              <a:t>Separating compute and storage. </a:t>
            </a:r>
          </a:p>
          <a:p>
            <a:pPr marL="801688" lvl="1" indent="-457200">
              <a:buSzPct val="100000"/>
              <a:buFont typeface="+mj-lt"/>
              <a:buAutoNum type="arabicPeriod"/>
            </a:pPr>
            <a:r>
              <a:rPr lang="en-US" dirty="0"/>
              <a:t>Optimizing compute node allocation</a:t>
            </a:r>
          </a:p>
          <a:p>
            <a:pPr marL="801688" lvl="1" indent="-457200">
              <a:buSzPct val="100000"/>
              <a:buFont typeface="+mj-lt"/>
              <a:buAutoNum type="arabicPeriod"/>
            </a:pPr>
            <a:r>
              <a:rPr lang="en-US" dirty="0"/>
              <a:t>Optimizing the cost of nodes</a:t>
            </a:r>
          </a:p>
          <a:p>
            <a:r>
              <a:rPr lang="en-US" dirty="0"/>
              <a:t>In 2017, </a:t>
            </a:r>
            <a:r>
              <a:rPr lang="en-US" dirty="0" err="1"/>
              <a:t>Qubole</a:t>
            </a:r>
            <a:r>
              <a:rPr lang="en-US" dirty="0"/>
              <a:t> saved customers $140M in cloud costs by smartly - and automatically – leveraging all the cloud resources available to businesses</a:t>
            </a:r>
          </a:p>
          <a:p>
            <a:r>
              <a:rPr lang="en-US" dirty="0" err="1"/>
              <a:t>Qubole</a:t>
            </a:r>
            <a:r>
              <a:rPr lang="en-US" dirty="0"/>
              <a:t> customers currently process nearly an exabyte of data every month</a:t>
            </a:r>
          </a:p>
        </p:txBody>
      </p:sp>
      <p:sp>
        <p:nvSpPr>
          <p:cNvPr id="4" name="Slide Number Placeholder 3">
            <a:extLst>
              <a:ext uri="{FF2B5EF4-FFF2-40B4-BE49-F238E27FC236}">
                <a16:creationId xmlns:a16="http://schemas.microsoft.com/office/drawing/2014/main" id="{118434E6-0087-4446-A3B7-523D12A728EE}"/>
              </a:ext>
            </a:extLst>
          </p:cNvPr>
          <p:cNvSpPr>
            <a:spLocks noGrp="1"/>
          </p:cNvSpPr>
          <p:nvPr>
            <p:ph type="sldNum" sz="quarter" idx="10"/>
          </p:nvPr>
        </p:nvSpPr>
        <p:spPr/>
        <p:txBody>
          <a:bodyPr/>
          <a:lstStyle/>
          <a:p>
            <a:pPr>
              <a:defRPr/>
            </a:pPr>
            <a:r>
              <a:rPr lang="en-US"/>
              <a:t>1-</a:t>
            </a:r>
            <a:fld id="{B6FD74CA-2225-494F-862C-43CA45ED0FE0}" type="slidenum">
              <a:rPr lang="en-US" smtClean="0"/>
              <a:pPr>
                <a:defRPr/>
              </a:pPr>
              <a:t>9</a:t>
            </a:fld>
            <a:endParaRPr lang="en-US" dirty="0"/>
          </a:p>
        </p:txBody>
      </p:sp>
      <p:sp>
        <p:nvSpPr>
          <p:cNvPr id="5" name="Footer Placeholder 4">
            <a:extLst>
              <a:ext uri="{FF2B5EF4-FFF2-40B4-BE49-F238E27FC236}">
                <a16:creationId xmlns:a16="http://schemas.microsoft.com/office/drawing/2014/main" id="{C1ADF2BE-DA87-4BB3-B09D-301BD23D0C17}"/>
              </a:ext>
            </a:extLst>
          </p:cNvPr>
          <p:cNvSpPr>
            <a:spLocks noGrp="1"/>
          </p:cNvSpPr>
          <p:nvPr>
            <p:ph type="ftr" sz="quarter" idx="11"/>
          </p:nvPr>
        </p:nvSpPr>
        <p:spPr/>
        <p:txBody>
          <a:bodyPr/>
          <a:lstStyle/>
          <a:p>
            <a:pPr>
              <a:defRPr/>
            </a:pPr>
            <a:r>
              <a:rPr lang="en-US"/>
              <a:t>What is Qubole?</a:t>
            </a:r>
            <a:endParaRPr lang="en-US" dirty="0"/>
          </a:p>
        </p:txBody>
      </p:sp>
      <p:sp>
        <p:nvSpPr>
          <p:cNvPr id="6" name="AutoShape 6">
            <a:extLst>
              <a:ext uri="{FF2B5EF4-FFF2-40B4-BE49-F238E27FC236}">
                <a16:creationId xmlns:a16="http://schemas.microsoft.com/office/drawing/2014/main" id="{537B177F-DE10-4428-B4D4-C67A49E381A7}"/>
              </a:ext>
            </a:extLst>
          </p:cNvPr>
          <p:cNvSpPr>
            <a:spLocks noChangeArrowheads="1"/>
          </p:cNvSpPr>
          <p:nvPr/>
        </p:nvSpPr>
        <p:spPr bwMode="gray">
          <a:xfrm>
            <a:off x="304800" y="5823641"/>
            <a:ext cx="8483600" cy="589859"/>
          </a:xfrm>
          <a:prstGeom prst="roundRect">
            <a:avLst>
              <a:gd name="adj" fmla="val 11986"/>
            </a:avLst>
          </a:prstGeom>
          <a:solidFill>
            <a:srgbClr val="94B9F6"/>
          </a:solidFill>
          <a:ln w="9525">
            <a:solidFill>
              <a:srgbClr val="FFFFFF">
                <a:lumMod val="75000"/>
              </a:srgbClr>
            </a:solidFill>
            <a:round/>
            <a:headEnd/>
            <a:tailEnd/>
          </a:ln>
          <a:effectLst>
            <a:outerShdw blurRad="127000" dist="12700" dir="2700000" sy="-23000" kx="-800400" algn="bl" rotWithShape="0">
              <a:prstClr val="black">
                <a:alpha val="20000"/>
              </a:prstClr>
            </a:outerShdw>
          </a:effectLst>
          <a:scene3d>
            <a:camera prst="orthographicFront"/>
            <a:lightRig rig="threePt" dir="t"/>
          </a:scene3d>
          <a:sp3d>
            <a:bevelT/>
          </a:sp3d>
        </p:spPr>
        <p:txBody>
          <a:bodyPr wrap="square" tIns="45720" bIns="9144" anchor="ctr" anchorCtr="0">
            <a:spAutoFit/>
          </a:bodyPr>
          <a:lstStyle/>
          <a:p>
            <a:pPr marL="0" marR="0" lvl="0" indent="0" algn="l" defTabSz="914400" eaLnBrk="1" fontAlgn="auto" latinLnBrk="0" hangingPunct="1">
              <a:lnSpc>
                <a:spcPct val="85000"/>
              </a:lnSpc>
              <a:spcBef>
                <a:spcPts val="0"/>
              </a:spcBef>
              <a:spcAft>
                <a:spcPts val="0"/>
              </a:spcAft>
              <a:buClrTx/>
              <a:buSzTx/>
              <a:buFontTx/>
              <a:buNone/>
              <a:tabLst/>
              <a:defRPr/>
            </a:pPr>
            <a:r>
              <a:rPr lang="en-US" sz="1900" b="0" kern="0" baseline="0" dirty="0">
                <a:solidFill>
                  <a:sysClr val="windowText" lastClr="000000"/>
                </a:solidFill>
                <a:latin typeface="Arial" charset="0"/>
              </a:rPr>
              <a:t>Use the online </a:t>
            </a:r>
            <a:r>
              <a:rPr lang="en-US" sz="1900" b="1" kern="0" baseline="0" dirty="0">
                <a:solidFill>
                  <a:sysClr val="windowText" lastClr="000000"/>
                </a:solidFill>
                <a:latin typeface="Arial" charset="0"/>
              </a:rPr>
              <a:t>TCO Calculator </a:t>
            </a:r>
            <a:r>
              <a:rPr lang="en-US" sz="1900" b="0" kern="0" baseline="0" dirty="0">
                <a:solidFill>
                  <a:sysClr val="windowText" lastClr="000000"/>
                </a:solidFill>
                <a:latin typeface="Arial" charset="0"/>
              </a:rPr>
              <a:t>to find out how much extra efficiency is possible for your data processing with </a:t>
            </a:r>
            <a:r>
              <a:rPr lang="en-US" sz="1900" b="0" kern="0" baseline="0" dirty="0" err="1">
                <a:solidFill>
                  <a:sysClr val="windowText" lastClr="000000"/>
                </a:solidFill>
                <a:latin typeface="Arial" charset="0"/>
              </a:rPr>
              <a:t>Qubole</a:t>
            </a:r>
            <a:endParaRPr lang="en-US" sz="1900" b="0" kern="0" baseline="0" dirty="0">
              <a:solidFill>
                <a:sysClr val="windowText" lastClr="000000"/>
              </a:solidFill>
              <a:latin typeface="Arial" charset="0"/>
            </a:endParaRPr>
          </a:p>
        </p:txBody>
      </p:sp>
      <p:pic>
        <p:nvPicPr>
          <p:cNvPr id="7" name="01-09">
            <a:hlinkClick r:id="" action="ppaction://media"/>
            <a:extLst>
              <a:ext uri="{FF2B5EF4-FFF2-40B4-BE49-F238E27FC236}">
                <a16:creationId xmlns:a16="http://schemas.microsoft.com/office/drawing/2014/main" id="{6E65DB49-271F-4E74-9DC0-DA77C3DD71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25" y="6380162"/>
            <a:ext cx="244475" cy="244475"/>
          </a:xfrm>
          <a:prstGeom prst="rect">
            <a:avLst/>
          </a:prstGeom>
        </p:spPr>
      </p:pic>
    </p:spTree>
    <p:extLst>
      <p:ext uri="{BB962C8B-B14F-4D97-AF65-F5344CB8AC3E}">
        <p14:creationId xmlns:p14="http://schemas.microsoft.com/office/powerpoint/2010/main" val="142949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46" fill="hold"/>
                                        <p:tgtEl>
                                          <p:spTgt spid="7"/>
                                        </p:tgtEl>
                                      </p:cBhvr>
                                    </p:cmd>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116"/>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0&quot;/&gt;&lt;property id=&quot;10177&quot; value=&quot;1&quot;/&gt;&lt;property id=&quot;10183&quot; value=&quot;You must answer the question before continuing&quot;/&gt;&lt;property id=&quot;10185&quot; value=&quot;0&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0&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0&quot; value=&quot;&amp;lt;Format Name=&amp;quot;Current Profile&amp;quot;&amp;gt;&amp;lt;Question FontName=&amp;quot;Verdana&amp;quot; IsBold=&amp;quot;1&amp;quot; IsItalic=&amp;quot;0&amp;quot; IsUnderline=&amp;quot;0&amp;quot; FontSize=&amp;quot;18&amp;quot; UseDefFont=&amp;quot;0&amp;quot;/&amp;gt;&amp;lt;Answer FontName=&amp;quot;Verdana&amp;quot; IsBold=&amp;quot;0&amp;quot; IsItalic=&amp;quot;0&amp;quot; IsUnderline=&amp;quot;0&amp;quot; FontSize=&amp;quot;18&amp;quot;/&amp;gt;&amp;lt;Button FontName=&amp;quot;Verdana&amp;quot; IsBold=&amp;quot;0&amp;quot; IsItalic=&amp;quot;0&amp;quot; IsUnderline=&amp;quot;0&amp;quot; FontSize=&amp;quot;14&amp;quot;/&amp;gt;&amp;lt;Message FontName=&amp;quot;Verdana&amp;quot; IsBold=&amp;quot;0&amp;quot; IsItalic=&amp;quot;0&amp;quot; IsUnderline=&amp;quot;0&amp;quot; FontSize=&amp;quot;16&amp;quot;/&amp;gt;&amp;lt;ButtonPlacement Orientation=&amp;quot;Horizontal&amp;quot; Position=&amp;quot;0&amp;quot;/&amp;gt;&amp;lt;/Format&amp;gt;&quot;/&gt;&lt;property id=&quot;10221&quot; value=&quot;&amp;lt;Format Name=&amp;quot;Presentation Default&amp;quot;&amp;gt;&amp;lt;Question FontName=&amp;quot;Arial&amp;quot; IsBold=&amp;quot;1&amp;quot; IsItalic=&amp;quot;0&amp;quot; IsUnderline=&amp;quot;0&amp;quot; FontSize=&amp;quot;26&amp;quot;/&amp;gt;&amp;lt;Answer FontName=&amp;quot;Arial&amp;quot; IsBold=&amp;quot;0&amp;quot; IsItalic=&amp;quot;0&amp;quot; IsUnderline=&amp;quot;0&amp;quot; FontSize=&amp;quot;20&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1&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1&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04&quot;/&gt;&lt;property id=&quot;10123&quot; value=&quot;1&quot;/&gt;&lt;property id=&quot;10129&quot; value=&quot;0&quot;/&gt;&lt;property id=&quot;10130&quot; value=&quot;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3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
  <p:tag name="MMPROD_48172PHOTO" val="/9j/4AAQSkZJRgABAQAAAQABAAD/2wBDAAMCAgMCAgMDAwMEAwMEBQgFBQQEBQoHBwYIDAoMDAsKCwsNDhIQDQ4RDgsLEBYQERMUFRUVDA8XGBYUGBIUFRT/2wBDAQMEBAUEBQkFBQkUDQsNFBQUFBQUFBQUFBQUFBQUFBQUFBQUFBQUFBQUFBQUFBQUFBQUFBQUFBQUFBQUFBQUFBT/wAARCABiAE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QY5RwMnP86eswx1HsaqYPrSyMWHOMD0FYcy7m6i0tS6srZ5qG4vrewiD3E8cKZA3yMFGScAZJ/CvnH9pP9r3S/gTL/Z0aQz6iYRL5kzHYoJx0HUgA5AOeR9D8TeNf24tT+IWr+YLabVUyFNqIiIQPQZbAHJ7Zp2fyLhRc3ZH60RapaTsVSdGIOMA9fp6/hVoEHOCeO+a/Lvwj+2x4k8N6BcxQeHbmKKNAUaeUyrBg44PUAjJwD6jPU179+zd+17qPj7Vo7TXXs5La5YKkluCpjzxk5J4BIzzwOcDjOakupU8LOGrR9jBt3vgClqFZOecnnNSbx1rRNnJrsOopu4e9FPmY7MxwxA4JFZXivxNZ+DvDOqa5qUvlWGn273EzEZyFBOAO5JwABySQBya4zVfj34F0UOJ/EcEpXgraRvP09CikfjmvG/2gfj/AOGPHvwk8UeH9KbUze3ECtBK9qEjJSRZMEk5wQh/h64rCFOUtbaG/tI3tc/ND4oeJNZ+N3xau7nU7iSdHmaWQnA4z0A7DsB6ZNeiaNo1nYW8cMMUccaYACgA5/DntXD+D4oLDV9TncsRbLukcDJYkkDHck4JGa09P+JdompR2n2OVJHbbueRCTnIGcHI9elaVW27LZH1OAUIQu92e4/D64ht7hIpYkltZQUkjZeo9uOtcrP4eu/gj8bra90gumh6rtuBGy7lUOcEH/Z9OnXGRwa5vUvi3P4Fvo40sIZ/PUODPNsCrkgnABPJBHOO/WvqHwzrWl/GX4aaVqH2OOPXfDQA1C1IEplspWAEiEDJC4ycjhSTjBGeOUnB8z2NsXFSVtz7o8D+JR4t8M2OonaJZYx5irxhsc4HoeoGTwetdECV6flXyV4S+N6/BXwnp+nXtjHrL3ZeWEW90IdiDBAJYNk4IGM5AGeScVxPiz9sbxxql3JFpS2mgQZIVYoRLKo/2nkByfdVX6V10aNWsrxWh8ZWnClJps+7vM/2aK/O3/hpj4mf9DVJ/wB+If8A4iiun6nVOT6xTPBR4vnQKkeEAG1csWx9Mmnw+Kry6bE88skcgIdT6EY45yPXj0rCR9P81BFPNMjbiZHQIAR6DP4HB5x+VhPIkIAgusghvMQEIMnkDHTAGc5HPGeM170p0bWSOSEJJppnN2Gjw6fdavpmPMxOY2mxgyLyUb/vkgexB9M1mah4e0C2u4EmSCKT+EoAoGMn5j6A/mT3NdV4zng0rWrSKIskV3al0WQENvQgMM5Oc5z+fpXCajZ3M9/JcwpHPA2BJ5hwUGP4eQDg88kcnrxXytRtTZ+lYOdOdFOKPUfE9n4M1HwNoGszyo2qwTSWl2iyr5nl7gySBCOVySCecEc4yK+iP2cVs0tbjVdPuUuZLiIWMpIAZUwMAgAAgADB9h6cfGum6S72E1vplxbSyyrlo7pDtUHrgiQnqegGPcAmvoD4DaoPAfgXX7u9kkieytLm7kjBK7QIsRgDkgkhsEc4APPFcFa/LY724u90Q/EbV7yTxIYLyNQ0VvAQqLuVC0ayMoKjBAaRwDkjAABwK5tZbgorlAI2GfmJA47jIzW7418S6frerDU4L/7auoWkNwrWoZmZTGoJJIGckE8jvznmuZuL+0k2yFAGcFG82NgSBjJyMAYJAzjvj0FfVYaqo0YrlPzDFrmrzk9rss/bm/up+f8A9jRVP+2D6S/+BH/2VFdftfI4uVdzLsJfGGVthoOqJcNxuFlIS2ByAoXORgnjNc9ql/rdxK8V5ayxXpcRNHLBIrllJBBGOCPQgd88inXv7R3iDwsYJFv2/tBJFdIre7mBUg4AZg+OGIyPm6YIArgPiZ+1B42+KLxf2nqUtskJLRC3kf5CwALAsS24gAklvQADtx8tmnHY9GnTv0sO8feIotPnsnunEV5Z3CAxoTvjhZsSZB7bQQM4PHpWxZa3HpcMn2lBLB2kQZGD3/KvF7l4Vtbm4u5WL3KE7WJZ2J5Gc8nBJGT689jW94W8WQfYVtri5j+VQAZTtDDHviuLFUm7SR9HltZUrwbPYvCnjXw8dbtoJYWeOVwrbQQMHIwTxjqOfavQfjT8ZtI8I2Ethpfl3eq6le2huSoDJBFE8RKnsx2RhCOQNzZ5GK8BNzptvb/aYTHFIoyXX/PGK898Q+J21LUS8CeYAGUeZkjJBUnGeuCcehIrgp4f2s1KWyPSxOJ5INX1Z9deN/FSeFfiBfaAkdtZG0iWeG6uSRHNA+dpEgGECkMCDgAISDgVm291q17P5VvoKXs8isVERaUEjPQqSCOMe+R2IryTx/8AFibx54f8J6hFi01MR3Fjf7TuB2SxNERkdCsx49WYHPU8Tpvia/sr1LtLuUzjaTIzknB2knPXI8xznrnnrzXsU01FI+VnRhN36n0n/wATj/oAf+STf4UV4f8A8Lv8Rf3of+/Z/wAaK01I9gjg5Lh5ZQXzv3KT7HMJqmHEiqCM/KM+42p/gadK+yVjnO0g5+gQ/wDshpjKY0YEkbVYYHsrD+amrvbc216Fa5hadjLI5JC459AG4H4qT+dONpsY55xkZA92H8h/KrM64aVcgjc4HHHJlGP1FIPmbOeC2fwJT+Ycn8alrUfqJFGxhSAPJ5edwQN8o4bPH/ASfSoIINoBPGADwO4AJ/8AQT+VWbZvNWPnsFJwegKg/wDoZpM9VA+8SvByBkuP03CpsloityUL5CbMkFAwAzxkBumPUxj9KlcZYiMdSVUA/wC+Bj/xwVXVixDv/EQeTxglSf0dquaM3/EyssjKiSMkH6x5/XND0VxG/wCXF/zx/Q0V1H2fR/8Ans35f/WoqOdF8p5RvMqyknrkfmr/ANSB+FSSHKSH2YjHoRL/AIj86zrO6SNXVmxhlIAGc9if5jFXxNGyHGRngAgjrn+hH51qt9TLXSxIPmuB3/eH/wBGD/Gq7HbCPeMd/wDYQ/0qaNv3iH/aBz65aM/1qAgPGO42YHOP+WZH/suPwptjdr3LdpNFbmdTbLcYWRVzIV8ticq4x1I2Hg8HvULk28pBySpzz6jYT/Jv1qMPiWYc4LkYHod/9GNOmcuJCOpTJB9SsmaV11BX6gQFUhj820gfUBlA/NBW54cszc6kgUjDMOhI7uw7egH6Vgs2+bJznzCefdv/ANdWrHU5LDY0ZZX5wQeCDHg5/P8AnRLVWQ7pM3/7Mk9f/H//AK1FY3/CV3v/AD9v+VFYezZfMjl4P+Pj8P8ACtpvvj6j+YoorUgYCdkfP8P/AMbpq/6sf5/56UUUIOo5Puv/ALw/9ANSXPWT6H/0F6KKAGH/AFrfX/2dqiT/AFY/3E/9BNFFAFeiiigD/9k="/>
  <p:tag name="MMPROD_48172LOGO" val=""/>
  <p:tag name="MMPROD_UIDATA" val="&lt;database version=&quot;8.0&quot;&gt;&lt;object type=&quot;1&quot; unique_id=&quot;10001&quot;&gt;&lt;property id=&quot;20139&quot; value=&quot;%n. %s&quot;/&gt;&lt;property id=&quot;20141&quot; value=&quot;02 - Application Development Tools and APIs&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83&quot; value=&quot;1&quot;/&gt;&lt;property id=&quot;20184&quot; value=&quot;7&quot;/&gt;&lt;property id=&quot;20193&quot; value=&quot;-1&quot;/&gt;&lt;property id=&quot;20224&quot; value=&quot;C:\MyDocuments\_Dctm16\Projects\Architecting Applications\7.1\VILT\Published\02_App_Dev_Tools_and_APIs_pptx&quot;/&gt;&lt;property id=&quot;20226&quot; value=&quot;C:\MyDocuments\_Dctm16\Projects\Architecting Applications\7.1\Modules\02_App_Dev_Tools_and_APIs.pptx&quot;/&gt;&lt;property id=&quot;20250&quot; value=&quot;0&quot;/&gt;&lt;property id=&quot;20251&quot; value=&quot;0&quot;/&gt;&lt;property id=&quot;20259&quot; value=&quot;0&quot;/&gt;&lt;property id=&quot;20600&quot; value=&quot;0&quot;/&gt;&lt;property id=&quot;20700&quot; value=&quot;0&quot;/&gt;&lt;object type=&quot;2&quot; unique_id=&quot;47810&quot;&gt;&lt;object type=&quot;3&quot; unique_id=&quot;47811&quot;&gt;&lt;property id=&quot;20148&quot; value=&quot;5&quot;/&gt;&lt;property id=&quot;20300&quot; value=&quot;Slide 1 - &amp;quot;Module 2&amp;quot;&quot;/&gt;&lt;property id=&quot;20302&quot; value=&quot;1&quot;/&gt;&lt;property id=&quot;20303&quot; value=&quot;Dave Samuels&quot;/&gt;&lt;property id=&quot;20307&quot; value=&quot;256&quot;/&gt;&lt;property id=&quot;20309&quot; value=&quot;48172&quot;/&gt;&lt;/object&gt;&lt;object type=&quot;3&quot; unique_id=&quot;47812&quot;&gt;&lt;property id=&quot;20148&quot; value=&quot;5&quot;/&gt;&lt;property id=&quot;20300&quot; value=&quot;Slide 2 - &amp;quot;Module Objectives&amp;quot;&quot;/&gt;&lt;property id=&quot;20302&quot; value=&quot;1&quot;/&gt;&lt;property id=&quot;20303&quot; value=&quot;Dave Samuels&quot;/&gt;&lt;property id=&quot;20307&quot; value=&quot;423&quot;/&gt;&lt;property id=&quot;20309&quot; value=&quot;48172&quot;/&gt;&lt;/object&gt;&lt;object type=&quot;3&quot; unique_id=&quot;47813&quot;&gt;&lt;property id=&quot;20148&quot; value=&quot;5&quot;/&gt;&lt;property id=&quot;20300&quot; value=&quot;Slide 3 - &amp;quot;Planning and Preparing &amp;quot;&quot;/&gt;&lt;property id=&quot;20302&quot; value=&quot;1&quot;/&gt;&lt;property id=&quot;20303&quot; value=&quot;Dave Samuels&quot;/&gt;&lt;property id=&quot;20307&quot; value=&quot;484&quot;/&gt;&lt;property id=&quot;20309&quot; value=&quot;48172&quot;/&gt;&lt;/object&gt;&lt;object type=&quot;3&quot; unique_id=&quot;47814&quot;&gt;&lt;property id=&quot;20148&quot; value=&quot;5&quot;/&gt;&lt;property id=&quot;20300&quot; value=&quot;Slide 4 - &amp;quot;Development Project Roles and Tasks&amp;quot;&quot;/&gt;&lt;property id=&quot;20302&quot; value=&quot;1&quot;/&gt;&lt;property id=&quot;20303&quot; value=&quot;Dave Samuels&quot;/&gt;&lt;property id=&quot;20307&quot; value=&quot;480&quot;/&gt;&lt;property id=&quot;20309&quot; value=&quot;48172&quot;/&gt;&lt;/object&gt;&lt;object type=&quot;3&quot; unique_id=&quot;47815&quot;&gt;&lt;property id=&quot;20148&quot; value=&quot;5&quot;/&gt;&lt;property id=&quot;20300&quot; value=&quot;Slide 5 - &amp;quot;Tools&amp;quot;&quot;/&gt;&lt;property id=&quot;20302&quot; value=&quot;1&quot;/&gt;&lt;property id=&quot;20303&quot; value=&quot;Dave Samuels&quot;/&gt;&lt;property id=&quot;20307&quot; value=&quot;454&quot;/&gt;&lt;property id=&quot;20309&quot; value=&quot;48172&quot;/&gt;&lt;/object&gt;&lt;object type=&quot;3&quot; unique_id=&quot;47816&quot;&gt;&lt;property id=&quot;20148&quot; value=&quot;5&quot;/&gt;&lt;property id=&quot;20300&quot; value=&quot;Slide 6 - &amp;quot;Application Assembly&amp;quot;&quot;/&gt;&lt;property id=&quot;20302&quot; value=&quot;1&quot;/&gt;&lt;property id=&quot;20303&quot; value=&quot;Dave Samuels&quot;/&gt;&lt;property id=&quot;20307&quot; value=&quot;455&quot;/&gt;&lt;property id=&quot;20309&quot; value=&quot;48172&quot;/&gt;&lt;/object&gt;&lt;object type=&quot;3&quot; unique_id=&quot;47817&quot;&gt;&lt;property id=&quot;20148&quot; value=&quot;5&quot;/&gt;&lt;property id=&quot;20300&quot; value=&quot;Slide 7 - &amp;quot;EMC Documentum Composer&amp;quot;&quot;/&gt;&lt;property id=&quot;20302&quot; value=&quot;1&quot;/&gt;&lt;property id=&quot;20303&quot; value=&quot;Dave Samuels&quot;/&gt;&lt;property id=&quot;20307&quot; value=&quot;465&quot;/&gt;&lt;property id=&quot;20309&quot; value=&quot;48172&quot;/&gt;&lt;/object&gt;&lt;object type=&quot;3&quot; unique_id=&quot;47818&quot;&gt;&lt;property id=&quot;20148&quot; value=&quot;5&quot;/&gt;&lt;property id=&quot;20300&quot; value=&quot;Slide 8 - &amp;quot;D2 Solutions&amp;quot;&quot;/&gt;&lt;property id=&quot;20302&quot; value=&quot;1&quot;/&gt;&lt;property id=&quot;20303&quot; value=&quot;Dave Samuels&quot;/&gt;&lt;property id=&quot;20307&quot; value=&quot;498&quot;/&gt;&lt;property id=&quot;20309&quot; value=&quot;48172&quot;/&gt;&lt;/object&gt;&lt;object type=&quot;3&quot; unique_id=&quot;47819&quot;&gt;&lt;property id=&quot;20148&quot; value=&quot;5&quot;/&gt;&lt;property id=&quot;20300&quot; value=&quot;Slide 9 - &amp;quot;xCP Designer&amp;quot;&quot;/&gt;&lt;property id=&quot;20302&quot; value=&quot;1&quot;/&gt;&lt;property id=&quot;20303&quot; value=&quot;Dave Samuels&quot;/&gt;&lt;property id=&quot;20307&quot; value=&quot;486&quot;/&gt;&lt;property id=&quot;20309&quot; value=&quot;48172&quot;/&gt;&lt;/object&gt;&lt;object type=&quot;3&quot; unique_id=&quot;47820&quot;&gt;&lt;property id=&quot;20148&quot; value=&quot;5&quot;/&gt;&lt;property id=&quot;20300&quot; value=&quot;Slide 10 - &amp;quot;Process Builder&amp;quot;&quot;/&gt;&lt;property id=&quot;20302&quot; value=&quot;1&quot;/&gt;&lt;property id=&quot;20303&quot; value=&quot;Dave Samuels&quot;/&gt;&lt;property id=&quot;20307&quot; value=&quot;459&quot;/&gt;&lt;property id=&quot;20309&quot; value=&quot;48172&quot;/&gt;&lt;/object&gt;&lt;object type=&quot;3&quot; unique_id=&quot;47821&quot;&gt;&lt;property id=&quot;20148&quot; value=&quot;5&quot;/&gt;&lt;property id=&quot;20300&quot; value=&quot;Slide 11 - &amp;quot;xCP Designer’s Process Model Editor&amp;quot;&quot;/&gt;&lt;property id=&quot;20302&quot; value=&quot;1&quot;/&gt;&lt;property id=&quot;20303&quot; value=&quot;Dave Samuels&quot;/&gt;&lt;property id=&quot;20307&quot; value=&quot;487&quot;/&gt;&lt;property id=&quot;20309&quot; value=&quot;48172&quot;/&gt;&lt;/object&gt;&lt;object type=&quot;3&quot; unique_id=&quot;47822&quot;&gt;&lt;property id=&quot;20148&quot; value=&quot;5&quot;/&gt;&lt;property id=&quot;20300&quot; value=&quot;Slide 12 - &amp;quot;Application Development APIs&amp;quot;&quot;/&gt;&lt;property id=&quot;20302&quot; value=&quot;1&quot;/&gt;&lt;property id=&quot;20303&quot; value=&quot;Dave Samuels&quot;/&gt;&lt;property id=&quot;20307&quot; value=&quot;463&quot;/&gt;&lt;property id=&quot;20309&quot; value=&quot;48172&quot;/&gt;&lt;/object&gt;&lt;object type=&quot;3&quot; unique_id=&quot;47823&quot;&gt;&lt;property id=&quot;20148&quot; value=&quot;5&quot;/&gt;&lt;property id=&quot;20300&quot; value=&quot;Slide 13 - &amp;quot;Application Development Tools&amp;quot;&quot;/&gt;&lt;property id=&quot;20302&quot; value=&quot;1&quot;/&gt;&lt;property id=&quot;20303&quot; value=&quot;Dave Samuels&quot;/&gt;&lt;property id=&quot;20307&quot; value=&quot;466&quot;/&gt;&lt;property id=&quot;20309&quot; value=&quot;48172&quot;/&gt;&lt;/object&gt;&lt;object type=&quot;3&quot; unique_id=&quot;47824&quot;&gt;&lt;property id=&quot;20148&quot; value=&quot;5&quot;/&gt;&lt;property id=&quot;20300&quot; value=&quot;Slide 14 - &amp;quot;Application Development IDE – Composer&amp;quot;&quot;/&gt;&lt;property id=&quot;20302&quot; value=&quot;1&quot;/&gt;&lt;property id=&quot;20303&quot; value=&quot;Dave Samuels&quot;/&gt;&lt;property id=&quot;20307&quot; value=&quot;481&quot;/&gt;&lt;property id=&quot;20309&quot; value=&quot;48172&quot;/&gt;&lt;/object&gt;&lt;object type=&quot;3&quot; unique_id=&quot;47825&quot;&gt;&lt;property id=&quot;20148&quot; value=&quot;5&quot;/&gt;&lt;property id=&quot;20300&quot; value=&quot;Slide 15 - &amp;quot;Documentum Administrator&amp;quot;&quot;/&gt;&lt;property id=&quot;20302&quot; value=&quot;1&quot;/&gt;&lt;property id=&quot;20303&quot; value=&quot;Dave Samuels&quot;/&gt;&lt;property id=&quot;20307&quot; value=&quot;472&quot;/&gt;&lt;property id=&quot;20309&quot; value=&quot;48172&quot;/&gt;&lt;/object&gt;&lt;object type=&quot;3&quot; unique_id=&quot;47826&quot;&gt;&lt;property id=&quot;20148&quot; value=&quot;5&quot;/&gt;&lt;property id=&quot;20300&quot; value=&quot;Slide 16 - &amp;quot;Tools for Issuing DQL Queries and Server API Commands&amp;quot;&quot;/&gt;&lt;property id=&quot;20302&quot; value=&quot;1&quot;/&gt;&lt;property id=&quot;20303&quot; value=&quot;Dave Samuels&quot;/&gt;&lt;property id=&quot;20307&quot; value=&quot;474&quot;/&gt;&lt;property id=&quot;20309&quot; value=&quot;48172&quot;/&gt;&lt;/object&gt;&lt;object type=&quot;3&quot; unique_id=&quot;47827&quot;&gt;&lt;property id=&quot;20148&quot; value=&quot;5&quot;/&gt;&lt;property id=&quot;20300&quot; value=&quot;Slide 17 - &amp;quot;Use IDQL and IAPI Interactive Mode&amp;quot;&quot;/&gt;&lt;property id=&quot;20302&quot; value=&quot;1&quot;/&gt;&lt;property id=&quot;20303&quot; value=&quot;Dave Samuels&quot;/&gt;&lt;property id=&quot;20307&quot; value=&quot;475&quot;/&gt;&lt;property id=&quot;20309&quot; value=&quot;48172&quot;/&gt;&lt;/object&gt;&lt;object type=&quot;3&quot; unique_id=&quot;47828&quot;&gt;&lt;property id=&quot;20148&quot; value=&quot;5&quot;/&gt;&lt;property id=&quot;20300&quot; value=&quot;Slide 18 - &amp;quot;Use IDQL in Batch Mode&amp;quot;&quot;/&gt;&lt;property id=&quot;20302&quot; value=&quot;1&quot;/&gt;&lt;property id=&quot;20303&quot; value=&quot;Dave Samuels&quot;/&gt;&lt;property id=&quot;20307&quot; value=&quot;504&quot;/&gt;&lt;property id=&quot;20309&quot; value=&quot;48172&quot;/&gt;&lt;/object&gt;&lt;object type=&quot;3&quot; unique_id=&quot;47829&quot;&gt;&lt;property id=&quot;20148&quot; value=&quot;5&quot;/&gt;&lt;property id=&quot;20300&quot; value=&quot;Slide 19 - &amp;quot;Use IAPI in Batch Mode&amp;quot;&quot;/&gt;&lt;property id=&quot;20302&quot; value=&quot;1&quot;/&gt;&lt;property id=&quot;20303&quot; value=&quot;Dave Samuels&quot;/&gt;&lt;property id=&quot;20307&quot; value=&quot;505&quot;/&gt;&lt;property id=&quot;20309&quot; value=&quot;48172&quot;/&gt;&lt;/object&gt;&lt;object type=&quot;3&quot; unique_id=&quot;47830&quot;&gt;&lt;property id=&quot;20148&quot; value=&quot;5&quot;/&gt;&lt;property id=&quot;20300&quot; value=&quot;Slide 20 - &amp;quot;Five Useful Server API Commands (1 of 4)&amp;quot;&quot;/&gt;&lt;property id=&quot;20302&quot; value=&quot;1&quot;/&gt;&lt;property id=&quot;20303&quot; value=&quot;Dave Samuels&quot;/&gt;&lt;property id=&quot;20307&quot; value=&quot;499&quot;/&gt;&lt;property id=&quot;20309&quot; value=&quot;48172&quot;/&gt;&lt;/object&gt;&lt;object type=&quot;3&quot; unique_id=&quot;47831&quot;&gt;&lt;property id=&quot;20148&quot; value=&quot;5&quot;/&gt;&lt;property id=&quot;20300&quot; value=&quot;Slide 21 - &amp;quot;Five Useful Server API Commands (2 of 4)&amp;quot;&quot;/&gt;&lt;property id=&quot;20302&quot; value=&quot;1&quot;/&gt;&lt;property id=&quot;20303&quot; value=&quot;Dave Samuels&quot;/&gt;&lt;property id=&quot;20307&quot; value=&quot;500&quot;/&gt;&lt;property id=&quot;20309&quot; value=&quot;48172&quot;/&gt;&lt;/object&gt;&lt;object type=&quot;3&quot; unique_id=&quot;47832&quot;&gt;&lt;property id=&quot;20148&quot; value=&quot;5&quot;/&gt;&lt;property id=&quot;20300&quot; value=&quot;Slide 22 - &amp;quot;Five Useful Server API Commands (3 of 4)&amp;quot;&quot;/&gt;&lt;property id=&quot;20302&quot; value=&quot;1&quot;/&gt;&lt;property id=&quot;20303&quot; value=&quot;Dave Samuels&quot;/&gt;&lt;property id=&quot;20307&quot; value=&quot;501&quot;/&gt;&lt;property id=&quot;20309&quot; value=&quot;48172&quot;/&gt;&lt;/object&gt;&lt;object type=&quot;3&quot; unique_id=&quot;47833&quot;&gt;&lt;property id=&quot;20148&quot; value=&quot;5&quot;/&gt;&lt;property id=&quot;20300&quot; value=&quot;Slide 23 - &amp;quot;Five Useful Server API Commands (4 of 4)&amp;quot;&quot;/&gt;&lt;property id=&quot;20302&quot; value=&quot;1&quot;/&gt;&lt;property id=&quot;20303&quot; value=&quot;Dave Samuels&quot;/&gt;&lt;property id=&quot;20307&quot; value=&quot;502&quot;/&gt;&lt;property id=&quot;20309&quot; value=&quot;48172&quot;/&gt;&lt;/object&gt;&lt;object type=&quot;3&quot; unique_id=&quot;47834&quot;&gt;&lt;property id=&quot;20148&quot; value=&quot;5&quot;/&gt;&lt;property id=&quot;20300&quot; value=&quot;Slide 24 - &amp;quot;Community-Based Tools&amp;quot;&quot;/&gt;&lt;property id=&quot;20302&quot; value=&quot;1&quot;/&gt;&lt;property id=&quot;20303&quot; value=&quot;Dave Samuels&quot;/&gt;&lt;property id=&quot;20307&quot; value=&quot;503&quot;/&gt;&lt;property id=&quot;20309&quot; value=&quot;48172&quot;/&gt;&lt;/object&gt;&lt;object type=&quot;3&quot; unique_id=&quot;47835&quot;&gt;&lt;property id=&quot;20148&quot; value=&quot;5&quot;/&gt;&lt;property id=&quot;20300&quot; value=&quot;Slide 25 - &amp;quot;xCP Community Support&amp;quot;&quot;/&gt;&lt;property id=&quot;20302&quot; value=&quot;1&quot;/&gt;&lt;property id=&quot;20303&quot; value=&quot;Dave Samuels&quot;/&gt;&lt;property id=&quot;20307&quot; value=&quot;491&quot;/&gt;&lt;property id=&quot;20309&quot; value=&quot;48172&quot;/&gt;&lt;/object&gt;&lt;object type=&quot;3&quot; unique_id=&quot;47836&quot;&gt;&lt;property id=&quot;20148&quot; value=&quot;5&quot;/&gt;&lt;property id=&quot;20300&quot; value=&quot;Slide 26 - &amp;quot;Summary&amp;quot;&quot;/&gt;&lt;property id=&quot;20302&quot; value=&quot;1&quot;/&gt;&lt;property id=&quot;20303&quot; value=&quot;Dave Samuels&quot;/&gt;&lt;property id=&quot;20307&quot; value=&quot;293&quot;/&gt;&lt;property id=&quot;20309&quot; value=&quot;48172&quot;/&gt;&lt;/object&gt;&lt;object type=&quot;3&quot; unique_id=&quot;48373&quot;&gt;&lt;property id=&quot;20148&quot; value=&quot;5&quot;/&gt;&lt;property id=&quot;20300&quot; value=&quot;Slide 27 - &amp;quot;Question 1&amp;quot;&quot;/&gt;&lt;property id=&quot;20302&quot; value=&quot;1&quot;/&gt;&lt;property id=&quot;20303&quot; value=&quot;Dave Samuels&quot;/&gt;&lt;property id=&quot;20307&quot; value=&quot;507&quot;/&gt;&lt;property id=&quot;20309&quot; value=&quot;48172&quot;/&gt;&lt;/object&gt;&lt;object type=&quot;3&quot; unique_id=&quot;48374&quot;&gt;&lt;property id=&quot;20148&quot; value=&quot;5&quot;/&gt;&lt;property id=&quot;20300&quot; value=&quot;Slide 28 - &amp;quot;Question 2&amp;quot;&quot;/&gt;&lt;property id=&quot;20302&quot; value=&quot;1&quot;/&gt;&lt;property id=&quot;20303&quot; value=&quot;Dave Samuels&quot;/&gt;&lt;property id=&quot;20307&quot; value=&quot;508&quot;/&gt;&lt;property id=&quot;20309&quot; value=&quot;48172&quot;/&gt;&lt;/object&gt;&lt;object type=&quot;3&quot; unique_id=&quot;48375&quot;&gt;&lt;property id=&quot;20148&quot; value=&quot;5&quot;/&gt;&lt;property id=&quot;20300&quot; value=&quot;Slide 29 - &amp;quot;Question 3&amp;quot;&quot;/&gt;&lt;property id=&quot;20302&quot; value=&quot;1&quot;/&gt;&lt;property id=&quot;20303&quot; value=&quot;Dave Samuels&quot;/&gt;&lt;property id=&quot;20307&quot; value=&quot;509&quot;/&gt;&lt;property id=&quot;20309&quot; value=&quot;48172&quot;/&gt;&lt;/object&gt;&lt;/object&gt;&lt;object type=&quot;8&quot; unique_id=&quot;47866&quot;&gt;&lt;object type=&quot;9&quot; unique_id=&quot;48960&quot;&gt;&lt;property id=&quot;20000&quot; value=&quot;0&quot;/&gt;&lt;property id=&quot;20400&quot; value=&quot;Learning Communities&quot;/&gt;&lt;property id=&quot;20401&quot; value=&quot;http://mylearn.emc.com/portals/home/ml.cfm?actionID=488&quot;/&gt;&lt;property id=&quot;20402&quot; value=&quot;1&quot;/&gt;&lt;property id=&quot;20404&quot; value=&quot;0&quot;/&gt;&lt;property id=&quot;20405&quot; value=&quot;0&quot;/&gt;&lt;/object&gt;&lt;/object&gt;&lt;object type=&quot;4&quot; unique_id=&quot;48136&quot;&gt;&lt;object type=&quot;5&quot; unique_id=&quot;48172&quot;&gt;&lt;property id=&quot;20149&quot; value=&quot;Dave Samuels&quot;/&gt;&lt;property id=&quot;20150&quot; value=&quot;Senior Tech Ed Consultant&quot;/&gt;&lt;property id=&quot;20151&quot; value=&quot;DaveAtStevesWed_02_98.jpg&quot;/&gt;&lt;property id=&quot;20155&quot; value=&quot;Software Developer since 1981. Corporate trainer for Microsoft and Intel since 1993.  Courseware developer since 1997.  Developed Documentum training since 2001, including but not limited to DFC Programming, Business Object Framework development, Source One Administration, FAST, Kazeon, Performance Tuning, WDK Programming, D2, xCP Architechting Applications and Architecting Applications.&amp;#x0D;&amp;#x0A;&quot;/&gt;&lt;/object&gt;&lt;/object&gt;&lt;object type=&quot;10&quot; unique_id=&quot;48137&quot;&gt;&lt;object type=&quot;11&quot; unique_id=&quot;48138&quot;&gt;&lt;property id=&quot;20180&quot; value=&quot;0&quot;/&gt;&lt;property id=&quot;20181&quot; value=&quot;0&quot;/&gt;&lt;property id=&quot;20183&quot; value=&quot;1&quot;/&gt;&lt;/object&gt;&lt;object type=&quot;12&quot; unique_id=&quot;48961&quot;&gt;&lt;/object&gt;&lt;/object&gt;&lt;/object&gt;&lt;/database&gt;"/>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Q3QTRDQiIvPg0KCQk8dWljb2xvciBuYW1lPSJnbG93IiB2YWx1ZT0iMHg2MDk3NzMiLz4NCgkJPHVpY29sb3IgbmFtZT0idGV4dCIgdmFsdWU9IjB4RkZGRkZGIi8+DQoJCTx1aWNvbG9yIG5hbWU9ImxpZ2h0IiB2YWx1ZT0iMHgxRjY2OEYiLz4NCgkJPHVpY29sb3IgbmFtZT0ic2hhZG93IiB2YWx1ZT0iMHgwMDAwMDAiLz4NCgkJPHVpY29sb3IgbmFtZT0iYmFja2dyb3VuZCIgdmFsdWU9IjB4NDY5QUE5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0cnVlIi8+DQoJCTx1aXNob3cgbmFtZT0idGh1bWJuYWlsIiB2YWx1ZT0idHJ1ZSIvPg0KCQk8dWlzaG93IG5hbWU9Im5vdGVzIiB2YWx1ZT0iZmFsc2UiLz4NCgkJPHVpc2hvdyBuYW1lPSJzZWFyY2giIHZhbHVlPSJ0cnVlIi8+DQoJCTx1aXNob3cgbmFtZT0icXVpeiIgdmFsdWU9ImZhbHN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DQoJCTx1aXRleHQgbmFtZT0iU0NSVUJCQVJTVEFUVVNfTk9BVURJTyIgdmFsdWU9IktlaW4gQXVkaW8iLz4NCgkJPHVpdGV4dCBuYW1lPSJTQ1JVQkJBUlNUQVRVU19WSURQTEFZSU5HIiB2YWx1ZT0iVmlkZW8gd2lyZCBhYmdlc3BpZWx0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1xdWl6IHBvZCBhbmQgbWVzc2FnZSBib3ggdGV4dHMtLT4NCgkJPHVpdGV4dCBuYW1lPSJRVUlaUE9EX1FVSVpfQVRURU1QVCIgdmFsdWU9IlF1aXp2ZXJzdWNoOiIvPg0KCQk8dWl0ZXh0IG5hbWU9IlFVSVpQT0RfUVVJWl9BVFRFTVBUX1ZBTFVFIiB2YWx1ZT0iJW4gdm9uICV0Ii8+DQoJCTx1aXRleHQgbmFtZT0iUVVJWlBPRF9RVUlaX1NDT1JFIiB2YWx1ZT0iRXJyZWljaHQ6Ii8+DQoJCTx1aXRleHQgbmFtZT0iUVVJWlBPRF9RVUlaX1BBU1NTQ09SRSIgdmFsdWU9Ik1pbmRlc3RwdW5rdHphaGw6Ii8+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lRvbiBh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DQoJCTx1aXRleHQgbmFtZT0iUVVJWlBPRF9RVUlaX0FUVEVNUFQiIHZhbHVlPSLtgLTspogg7Iuc64+EIO2an+yImDoiLz4NCgkJPHVpdGV4dCBuYW1lPSJRVUlaUE9EX1FVSVpfQVRURU1QVF9WQUxVRSIgdmFsdWU9IiVuLyV0Ii8+DQoJCTx1aXRleHQgbmFtZT0iUVVJWlBPRF9RVUlaX1NDT1JFIiB2YWx1ZT0i65Od7KCQOiIvPg0KCQk8dWl0ZXh0IG5hbWU9IlFVSVpQT0RfUVVJWl9QQVNTU0NPUkUiIHZhbHVlPSLthrXqs7wg7KCQ7IiYOiIvPg0KCQk8dWl0ZXh0IG5hbWU9IlFVSVpQT0RfUVVJWl9NQVhTQ09SRSIgdmFsdWU9Iuy1nOqzoCDsoJDsiJg6Ii8+DQoJCTx1aXRleHQgbmFtZT0iUVVJWlBPRF9RVUVTQVRNUFRfU1RSIiB2YWx1ZT0i7Iuc64+EIO2an+yImDogJW4vJXQiLz4NCgkJPHVpdGV4dCBuYW1lPSJRVUlaUE9EX1FVRVNUWVBFX1NUUiIgdmFsdWU9IuycoO2YlTogJXMiLz4NCgkJPHVpdGV4dCBuYW1lPSJRVUlaUE9EX1FVRVNUWVBFX0dSRCIgdmFsdWU9IuygkOyImCDrp6TquLDquLAg7JmE66OMIi8+DQoJCTx1aXRleHQgbmFtZT0iUVVJWlBPRF9RVUVTVFlQRV9TVlkiIHZhbHVlPSLshKTrrLgg7KGw7IKsIi8+DQoJCTx1aXRleHQgbmFtZT0iUVVJWlBPRF9RVUlaQVRNUFRfSU5GIiB2YWx1ZT0i66y07ZWcIi8+DQoJCTx1aXRleHQgbmFtZT0iUVVJWlBPRF9RVUVTQVRNUFRfSU5GIiB2YWx1ZT0i66y07ZWcIi8+DQoJCTx1aXRleHQgbmFtZT0iV0FSTklOR01TR19ZRVNTVFJJTkciIHZhbHVlPSLsmIgiLz4NCgkJPHVpdGV4dCBuYW1lPSJXQVJOSU5HTVNHX05PU1RSSU5HIiB2YWx1ZT0i7JWE64uI7JikIi8+DQoJCTx1aXRleHQgbmFtZT0iV0FSTklOR01TR19USVRMRVNUUklORyIgdmFsdWU9Iu2AtOymiCDrgrTruYTqsozsnbTshZgg6rK96rOgIi8+DQoJCTx1aXRleHQgbmFtZT0iV0FSTklOR01TR19NU0dTVFJJTkciIHZhbHVlPSLsnbQg7YC07KaI7JeQ7IScIOyLnOuPhO2VmOyngCDslYrsnYAg7KeI66y47J20IOyeiOyKteuLiOuLpC4mI3hBOyYjeEE77YC07KaI66W8IOyiheujjO2VmOugpOuptCBb7JiIXeulvCDtgbTrpq3tlZjqs6AsIO2AtOymiOulvCDqs4Tsho3tlZjroKTrqbQgW+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ssLjsl6zsnpDsl5Dqsowg7IS466GcIOunieuMgCDrs7TsnbTquLAiLz4NCgkJPHVpdGV4dCBuYW1lPSJNVVRFIiB2YWx1ZT0i7J2M7IaM6rGwIi8+DQoJCTx1aXRleHQgbmFtZT0iRE9DV1JBUF9USVRMRSIgdmFsdWU9IlByZXNlbnRlciDtjIzsnbwg7LKo67aAIi8+DQoJCTx1aXRleHQgbmFtZT0iRE9DV1JBUF9NU0ciIHZhbHVlPSLrgrQg7Lu07ZOo7YSw7JeQIOyggOyepSIvPg0KCQk8dWl0ZXh0IG5hbWU9IkRPQ1dSQVBfUFJPTVBUIiB2YWx1ZT0i7YG066at7ZWY7JesIOuLpOyatOuhnOuTnCIvPg0KCTwvbGFuZ3VhZ2U+DQoJPGxhbmd1YWdlIGlkPSJlcy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EZXRlbmlkYSIvPg0KCQk8dWl0ZXh0IG5hbWU9IlNDUlVCQkFSU1RBVFVTX1BMQVlJTkciIHZhbHVlPSJSZXByb2R1Y2llbmRvIi8+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DQoJCTx1aXRleHQgbmFtZT0iQVRUQUNITUVOVFMiIHZhbHVlPSJBcmNoaXZvcyBhZGp1bnRvcyIvPg0KCQk8IS0tIHN1YnN0aXR1dGlvbjogJXAgPT0gY3VycmVudCBzcGVha2VyJ3MgdGl0bGUgLS0+DQoJCTx1aXRleHQgbmFtZT0iQklPV0lOX1RJVExFIiB2YWx1ZT0iQmlvZ3JhZsOtYTogJXAiLz4NCgkJPHVpdGV4dCBuYW1lPSJCSU9CVE5fVElUTEUiIHZhbHVlPSJCaW9ncmFmw61hIi8+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DQoJCTx1aXRleHQgbmFtZT0iVEFCX05PVEVTIiB2YWx1ZT0iTm90YXMiLz4NCgkJPHVpdGV4dCBuYW1lPSJUQUJfU0VBUkNIIiB2YWx1ZT0iQnVzY2FyIi8+DQoJCTx1aXRleHQgbmFtZT0iU0xJREVfSEVBRElORyIgdmFsdWU9IlTDrXR1bG8gZGUgZGlhcG9zaXRpdmEiLz4NCgkJPHVpdGV4dCBuYW1lPSJEVVJBVElPTl9IRUFESU5HIiB2YWx1ZT0iRHVyYWMuIi8+DQoJCTx1aXRleHQgbmFtZT0iU0VBUkNIX0hFQURJTkciIHZhbHVlPSJCdXNjYXIgdGV4dG86Ii8+DQoJCTx1aXRleHQgbmFtZT0iVEhVTUJfSEVBRElORyIgdmFsdWU9IkRpYXBvc2l0aXZhIi8+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mI3hBOyYjeEE7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gk8bGFuZ3VhZ2UgaWQ9InR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YXl0ICVuIi8+DQoJCTwhLS0gc3Vic3RpdHV0aW9uOiAlbiA9PSBzbGlkZSBudW1iZXIgLS0+DQoJCTwhLS0gc3Vic3RpdHV0aW9uOiAldCA9PSB0b3RhbCBzbGlkZSBjb3VudCAtLT4NCgkJPHVpdGV4dCBuYW1lPSJTQ1JVQkJBUlNUQVRVU19TTElERUlORk8iIHZhbHVlPSJTbGF5dCAlbiAvICV0IHwgIi8+DQoJCTx1aXRleHQgbmFtZT0iU0NSVUJCQVJTVEFUVVNfU1RPUFBFRCIgdmFsdWU9IkR1cmR1cnVsZHUiLz4NCgkJPHVpdGV4dCBuYW1lPSJTQ1JVQkJBUlNUQVRVU19QTEFZSU5HIiB2YWx1ZT0iT3luYXTEsWzEsXlvciIvPg0KCQk8dWl0ZXh0IG5hbWU9IlNDUlVCQkFSU1RBVFVTX05PQVVESU8iIHZhbHVlPSJTZXMgWW9rIi8+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DQoJCTx1aXRleHQgbmFtZT0iU0NSVUJCQVJTVEFUVVNfUVVFU1RJT04iIHZhbHVlPSJTb3J1eXUgWWFuxLF0bGEiLz4NCgkJPHVpdGV4dCBuYW1lPSJTQ1JVQkJBUlNUQVRVU19SRVZJRVdRVUlaIiB2YWx1ZT0iU8SxbmF2IMSwbmNlbGVuaXlvciIvPg0KCQk8IS0tIHN1YnN0aXR1dGlvbjogJW0gPT0gbWludXRlcyByZW1haW5pbmcgLS0+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DQoJCTx1aXRleHQgbmFtZT0iVEFCX05PVEVTIiB2YWx1ZT0iTm90bGFyIi8+DQoJCTx1aXRleHQgbmFtZT0iVEFCX1NFQVJDSCIgdmFsdWU9IkFyYSIvPg0KCQk8dWl0ZXh0IG5hbWU9IlNMSURFX0hFQURJTkciIHZhbHVlPSJTbGF5dCBCYcWfbMSxxJ/EsSIvPg0KCQk8dWl0ZXh0IG5hbWU9IkRVUkFUSU9OX0hFQURJTkciIHZhbHVlPSJTw7xyZSIvPg0KCQk8dWl0ZXh0IG5hbWU9IlNFQVJDSF9IRUFESU5HIiB2YWx1ZT0iTWV0bmkgYXJhOiIvPg0KCQk8dWl0ZXh0IG5hbWU9IlRIVU1CX0hFQURJTkciIHZhbHVlPSJTbGF5dCIvPg0KCQk8dWl0ZXh0IG5hbWU9IlRIVU1CX0lORk8iIHZhbHVlPSJTbGF5dCBCYcWfbMSxxJ/EsS9Tw7xyZXNpIi8+DQoJCTx1aXRleHQgbmFtZT0iQVRUQUNITkFNRV9IRUFESU5HIiB2YWx1ZT0iRG9zeWEgQWTEsSIvPg0KCQk8dWl0ZXh0IG5hbWU9IkFUVEFDSFNJWkVfSEVBRElORyIgdmFsdWU9IkJveXV0Ii8+DQoJCTx1aXRleHQgbmFtZT0iU0xJREVfTk9URVMiIHZhbHVlPSJTbGF5dCBOb3RsYXLEsS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PSNARRATIONPROPS" val="C:\MyDocuments\_Dctm16\Projects\Architecting Applications\7.1\VILT\02_App_Dev_Tools_and_APIs_pptx\02-01.mp3"/>
  <p:tag name="PPSNARRATION" val="1,561891309,C:\MyDocuments\_Dctm16\Projects\Architecting Applications\7.1\Modules\02_App_Dev_Tools_and_APIs_pptx\Media.ppcx"/>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PSNARRATIONPROPS" val="C:\MyDocuments\_Dctm16\Projects\Architecting Applications\7.1\VILT\02_App_Dev_Tools_and_APIs_pptx\02-02.mp3"/>
  <p:tag name="PPSNARRATION" val="2,561891309,C:\MyDocuments\_Dctm16\Projects\Architecting Applications\7.1\Modules\02_App_Dev_Tools_and_APIs_pptx\Media.ppcx"/>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52&quot;/&gt;&lt;lineCharCount val=&quot;23&quot;/&gt;&lt;lineCharCount val=&quot;51&quot;/&gt;&lt;lineCharCount val=&quot;41&quot;/&gt;&lt;lineCharCount val=&quot;23&quot;/&gt;&lt;lineCharCount val=&quot;65&quot;/&gt;&lt;lineCharCount val=&quot;4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TIMING" val="|20.4"/>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4&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Ed Services Module Template(2)">
  <a:themeElements>
    <a:clrScheme name="Ed Services Module Template(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d Services Module Template(2)">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3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3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d Services Module Template(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d Services Module Template(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d Services Module Template(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d Services Module Template(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d Services Module Template(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d Services Module Template(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d Services Module Template(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indexword>IAPI in Batch Mode</indexword>
</file>

<file path=customXml/item10.xml><?xml version="1.0" encoding="utf-8"?>
<indexword>user interface tabs</indexword>
</file>

<file path=customXml/item11.xml><?xml version="1.0" encoding="utf-8"?>
<indexword>form templates</indexword>
</file>

<file path=customXml/item12.xml><?xml version="1.0" encoding="utf-8"?>
<indexword>Forms Builder</indexword>
</file>

<file path=customXml/item13.xml><?xml version="1.0" encoding="utf-8"?>
<indexword>Composer</indexword>
</file>

<file path=customXml/item14.xml><?xml version="1.0" encoding="utf-8"?>
<indexword>describe</indexword>
</file>

<file path=customXml/item15.xml><?xml version="1.0" encoding="utf-8"?>
<indexword>fetch</indexword>
</file>

<file path=customXml/item16.xml><?xml version="1.0" encoding="utf-8"?>
<indexword>Forms Builder</indexword>
</file>

<file path=customXml/item17.xml><?xml version="1.0" encoding="utf-8"?>
<indexword>UI components</indexword>
</file>

<file path=customXml/item18.xml><?xml version="1.0" encoding="utf-8"?>
<indexword>tools</indexword>
</file>

<file path=customXml/item19.xml><?xml version="1.0" encoding="utf-8"?>
<indexword>Type Adoption</indexword>
</file>

<file path=customXml/item2.xml><?xml version="1.0" encoding="utf-8"?>
<indexword>object types</indexword>
</file>

<file path=customXml/item20.xml><?xml version="1.0" encoding="utf-8"?>
<indexword>TaskSpace</indexword>
</file>

<file path=customXml/item21.xml><?xml version="1.0" encoding="utf-8"?>
<indexword>Type Adoption</indexword>
</file>

<file path=customXml/item22.xml><?xml version="1.0" encoding="utf-8"?>
<indexword>inherited</indexword>
</file>

<file path=customXml/item23.xml><?xml version="1.0" encoding="utf-8"?>
<indexword>monitor</indexword>
</file>

<file path=customXml/item24.xml><?xml version="1.0" encoding="utf-8"?>
<indexword>xCP 1.x</indexword>
</file>

<file path=customXml/item25.xml><?xml version="1.0" encoding="utf-8"?>
<indexword>attributes</indexword>
</file>

<file path=customXml/item26.xml><?xml version="1.0" encoding="utf-8"?>
<indexword>dump</indexword>
</file>

<file path=customXml/item27.xml><?xml version="1.0" encoding="utf-8"?>
<indexword>type adoption, Adopted types</indexword>
</file>

<file path=customXml/item28.xml><?xml version="1.0" encoding="utf-8"?>
<indexword>Webtop</indexword>
</file>

<file path=customXml/item29.xml><?xml version="1.0" encoding="utf-8"?>
<indexword>DA</indexword>
</file>

<file path=customXml/item3.xml><?xml version="1.0" encoding="utf-8"?>
<indexword>Restrictions</indexword>
</file>

<file path=customXml/item30.xml><?xml version="1.0" encoding="utf-8"?>
<indexword>retrieve</indexword>
</file>

<file path=customXml/item31.xml><?xml version="1.0" encoding="utf-8"?>
<indexword>Process Reporting Services (PRS)</indexword>
</file>

<file path=customXml/item32.xml><?xml version="1.0" encoding="utf-8"?>
<indexword>Existing Composer Types</indexword>
</file>

<file path=customXml/item33.xml><?xml version="1.0" encoding="utf-8"?>
<indexword>adopt</indexword>
</file>

<file path=customXml/item34.xml><?xml version="1.0" encoding="utf-8"?>
<indexword>Repository Interrogation Utility (Repoint)</indexword>
</file>

<file path=customXml/item35.xml><?xml version="1.0" encoding="utf-8"?>
<indexword>id</indexword>
</file>

<file path=customXml/item36.xml><?xml version="1.0" encoding="utf-8"?>
<indexword>type adoption, after deploying</indexword>
</file>

<file path=customXml/item37.xml><?xml version="1.0" encoding="utf-8"?>
<indexword>imported type</indexword>
</file>

<file path=customXml/item38.xml><?xml version="1.0" encoding="utf-8"?>
<indexword>Content Server API</indexword>
</file>

<file path=customXml/item39.xml><?xml version="1.0" encoding="utf-8"?>
<indexword>Community-Based Tools</indexword>
</file>

<file path=customXml/item4.xml><?xml version="1.0" encoding="utf-8"?>
<indexword>namespace prefix</indexword>
</file>

<file path=customXml/item40.xml><?xml version="1.0" encoding="utf-8"?>
<indexword>WDK</indexword>
</file>

<file path=customXml/item41.xml><?xml version="1.0" encoding="utf-8"?>
<indexword>WDK Eclipse Plug In</indexword>
</file>

<file path=customXml/item42.xml><?xml version="1.0" encoding="utf-8"?>
<indexword>Fetch</indexword>
</file>

<file path=customXml/item43.xml><?xml version="1.0" encoding="utf-8"?>
<indexword>Documentum Repository</indexword>
</file>

<file path=customXml/item44.xml><?xml version="1.0" encoding="utf-8"?>
<indexword>IDQL in Batch Mode</indexword>
</file>

<file path=customXml/item45.xml><?xml version="1.0" encoding="utf-8"?>
<indexword>assemble</indexword>
</file>

<file path=customXml/item46.xml><?xml version="1.0" encoding="utf-8"?>
<indexword>alias "l"</indexword>
</file>

<file path=customXml/item47.xml><?xml version="1.0" encoding="utf-8"?>
<indexword>templates</indexword>
</file>

<file path=customXml/item48.xml><?xml version="1.0" encoding="utf-8"?>
<indexword>roles</indexword>
</file>

<file path=customXml/item49.xml><?xml version="1.0" encoding="utf-8"?>
<indexword>Form templates</indexword>
</file>

<file path=customXml/item5.xml><?xml version="1.0" encoding="utf-8"?>
<indexword>Composer Types</indexword>
</file>

<file path=customXml/item50.xml><?xml version="1.0" encoding="utf-8"?>
<indexword>lifecycles</indexword>
</file>

<file path=customXml/item51.xml><?xml version="1.0" encoding="utf-8"?>
<indexword>namespace</indexword>
</file>

<file path=customXml/item52.xml><?xml version="1.0" encoding="utf-8"?>
<indexword>Import Types</indexword>
</file>

<file path=customXml/item53.xml><?xml version="1.0" encoding="utf-8"?>
<indexword>Content</indexword>
</file>

<file path=customXml/item54.xml><?xml version="1.0" encoding="utf-8"?>
<indexword>TaskSpace</indexword>
</file>

<file path=customXml/item55.xml><?xml version="1.0" encoding="utf-8"?>
<indexword>Server API Commands</indexword>
</file>

<file path=customXml/item56.xml><?xml version="1.0" encoding="utf-8"?>
<indexword>work queues</indexword>
</file>

<file path=customXml/item57.xml><?xml version="1.0" encoding="utf-8"?>
<indexword>supertypes</indexword>
</file>

<file path=customXml/item58.xml><?xml version="1.0" encoding="utf-8"?>
<indexword>Folder</indexword>
</file>

<file path=customXml/item59.xml><?xml version="1.0" encoding="utf-8"?>
<indexword>develop</indexword>
</file>

<file path=customXml/item6.xml><?xml version="1.0" encoding="utf-8"?>
<indexword>TaskSpace</indexword>
</file>

<file path=customXml/item60.xml><?xml version="1.0" encoding="utf-8"?>
<indexword>alias "c"</indexword>
</file>

<file path=customXml/item61.xml><?xml version="1.0" encoding="utf-8"?>
<indexword>Composer</indexword>
</file>

<file path=customXml/item62.xml><?xml version="1.0" encoding="utf-8"?>
<indexword>user accounts</indexword>
</file>

<file path=customXml/item63.xml><?xml version="1.0" encoding="utf-8"?>
<indexword>IDQL</indexword>
</file>

<file path=customXml/item64.xml><?xml version="1.0" encoding="utf-8"?>
<indexword>IAPI</indexword>
</file>

<file path=customXml/item65.xml><?xml version="1.0" encoding="utf-8"?>
<indexword>Business Object</indexword>
</file>

<file path=customXml/item66.xml><?xml version="1.0" encoding="utf-8"?>
<indexword>type adoption, Restrictions</indexword>
</file>

<file path=customXml/item67.xml><?xml version="1.0" encoding="utf-8"?>
<indexword>Import Types from Composer projects</indexword>
</file>

<file path=customXml/item68.xml><?xml version="1.0" encoding="utf-8"?>
<indexword>APIs</indexword>
</file>

<file path=customXml/item69.xml><?xml version="1.0" encoding="utf-8"?>
<indexword>adopted type</indexword>
</file>

<file path=customXml/item7.xml><?xml version="1.0" encoding="utf-8"?>
<indexword>Server API Commands</indexword>
</file>

<file path=customXml/item8.xml><?xml version="1.0" encoding="utf-8"?>
<indexword>manage</indexword>
</file>

<file path=customXml/item9.xml><?xml version="1.0" encoding="utf-8"?>
<indexword>process templates</indexword>
</file>

<file path=customXml/itemProps1.xml><?xml version="1.0" encoding="utf-8"?>
<ds:datastoreItem xmlns:ds="http://schemas.openxmlformats.org/officeDocument/2006/customXml" ds:itemID="{DDB2D3AD-BC08-455B-83B1-6C39A6D4EA87}">
  <ds:schemaRefs/>
</ds:datastoreItem>
</file>

<file path=customXml/itemProps10.xml><?xml version="1.0" encoding="utf-8"?>
<ds:datastoreItem xmlns:ds="http://schemas.openxmlformats.org/officeDocument/2006/customXml" ds:itemID="{E4ED8CD9-C8B2-47FD-99D5-CF333C07ABCD}">
  <ds:schemaRefs/>
</ds:datastoreItem>
</file>

<file path=customXml/itemProps11.xml><?xml version="1.0" encoding="utf-8"?>
<ds:datastoreItem xmlns:ds="http://schemas.openxmlformats.org/officeDocument/2006/customXml" ds:itemID="{83EE921E-EB01-4F88-8FDE-9E6D46C96D73}">
  <ds:schemaRefs/>
</ds:datastoreItem>
</file>

<file path=customXml/itemProps12.xml><?xml version="1.0" encoding="utf-8"?>
<ds:datastoreItem xmlns:ds="http://schemas.openxmlformats.org/officeDocument/2006/customXml" ds:itemID="{CC57E426-ED60-457E-A135-6B0E6B274FF1}">
  <ds:schemaRefs/>
</ds:datastoreItem>
</file>

<file path=customXml/itemProps13.xml><?xml version="1.0" encoding="utf-8"?>
<ds:datastoreItem xmlns:ds="http://schemas.openxmlformats.org/officeDocument/2006/customXml" ds:itemID="{25452A09-B071-414F-A899-8B54D1851F96}">
  <ds:schemaRefs/>
</ds:datastoreItem>
</file>

<file path=customXml/itemProps14.xml><?xml version="1.0" encoding="utf-8"?>
<ds:datastoreItem xmlns:ds="http://schemas.openxmlformats.org/officeDocument/2006/customXml" ds:itemID="{39C8CC56-3F06-496B-8D6D-05C2D5297B65}">
  <ds:schemaRefs/>
</ds:datastoreItem>
</file>

<file path=customXml/itemProps15.xml><?xml version="1.0" encoding="utf-8"?>
<ds:datastoreItem xmlns:ds="http://schemas.openxmlformats.org/officeDocument/2006/customXml" ds:itemID="{F7EF6E00-60BC-4C9B-BFB5-3CFB9ED24B8D}">
  <ds:schemaRefs/>
</ds:datastoreItem>
</file>

<file path=customXml/itemProps16.xml><?xml version="1.0" encoding="utf-8"?>
<ds:datastoreItem xmlns:ds="http://schemas.openxmlformats.org/officeDocument/2006/customXml" ds:itemID="{106150E6-DF80-468C-A7BA-4F60C2AD9161}">
  <ds:schemaRefs/>
</ds:datastoreItem>
</file>

<file path=customXml/itemProps17.xml><?xml version="1.0" encoding="utf-8"?>
<ds:datastoreItem xmlns:ds="http://schemas.openxmlformats.org/officeDocument/2006/customXml" ds:itemID="{DB17E71B-3F22-4273-9E98-D8BB58BFD31B}">
  <ds:schemaRefs/>
</ds:datastoreItem>
</file>

<file path=customXml/itemProps18.xml><?xml version="1.0" encoding="utf-8"?>
<ds:datastoreItem xmlns:ds="http://schemas.openxmlformats.org/officeDocument/2006/customXml" ds:itemID="{83359601-5E75-445D-9A3F-034F6E629EA6}">
  <ds:schemaRefs/>
</ds:datastoreItem>
</file>

<file path=customXml/itemProps19.xml><?xml version="1.0" encoding="utf-8"?>
<ds:datastoreItem xmlns:ds="http://schemas.openxmlformats.org/officeDocument/2006/customXml" ds:itemID="{F437A07E-E1F3-4B74-B0A8-03FCB7B71EB2}">
  <ds:schemaRefs/>
</ds:datastoreItem>
</file>

<file path=customXml/itemProps2.xml><?xml version="1.0" encoding="utf-8"?>
<ds:datastoreItem xmlns:ds="http://schemas.openxmlformats.org/officeDocument/2006/customXml" ds:itemID="{2D7DC03D-B22A-420D-A604-F758F0E1DBDF}">
  <ds:schemaRefs/>
</ds:datastoreItem>
</file>

<file path=customXml/itemProps20.xml><?xml version="1.0" encoding="utf-8"?>
<ds:datastoreItem xmlns:ds="http://schemas.openxmlformats.org/officeDocument/2006/customXml" ds:itemID="{18CAB956-30A9-4569-91A5-C4F5B4CD0198}">
  <ds:schemaRefs/>
</ds:datastoreItem>
</file>

<file path=customXml/itemProps21.xml><?xml version="1.0" encoding="utf-8"?>
<ds:datastoreItem xmlns:ds="http://schemas.openxmlformats.org/officeDocument/2006/customXml" ds:itemID="{E0E00EFB-99E4-4E06-B0EB-8F514640DD3A}">
  <ds:schemaRefs/>
</ds:datastoreItem>
</file>

<file path=customXml/itemProps22.xml><?xml version="1.0" encoding="utf-8"?>
<ds:datastoreItem xmlns:ds="http://schemas.openxmlformats.org/officeDocument/2006/customXml" ds:itemID="{0DD874FF-78B6-44BB-BE4A-B6134902C6A4}">
  <ds:schemaRefs/>
</ds:datastoreItem>
</file>

<file path=customXml/itemProps23.xml><?xml version="1.0" encoding="utf-8"?>
<ds:datastoreItem xmlns:ds="http://schemas.openxmlformats.org/officeDocument/2006/customXml" ds:itemID="{480B7900-ABC3-47B6-829B-48E3E98B2874}">
  <ds:schemaRefs/>
</ds:datastoreItem>
</file>

<file path=customXml/itemProps24.xml><?xml version="1.0" encoding="utf-8"?>
<ds:datastoreItem xmlns:ds="http://schemas.openxmlformats.org/officeDocument/2006/customXml" ds:itemID="{DAEBCCCD-56BD-4904-B9E7-11A1F05694F9}">
  <ds:schemaRefs/>
</ds:datastoreItem>
</file>

<file path=customXml/itemProps25.xml><?xml version="1.0" encoding="utf-8"?>
<ds:datastoreItem xmlns:ds="http://schemas.openxmlformats.org/officeDocument/2006/customXml" ds:itemID="{F23DFCD5-AA4F-4028-9132-541CDF5DA03D}">
  <ds:schemaRefs/>
</ds:datastoreItem>
</file>

<file path=customXml/itemProps26.xml><?xml version="1.0" encoding="utf-8"?>
<ds:datastoreItem xmlns:ds="http://schemas.openxmlformats.org/officeDocument/2006/customXml" ds:itemID="{E254BB65-36BD-4F63-BFFD-6B84CB1A082F}">
  <ds:schemaRefs/>
</ds:datastoreItem>
</file>

<file path=customXml/itemProps27.xml><?xml version="1.0" encoding="utf-8"?>
<ds:datastoreItem xmlns:ds="http://schemas.openxmlformats.org/officeDocument/2006/customXml" ds:itemID="{511E85F6-98E2-4B66-8AEC-0A3360ECFE86}">
  <ds:schemaRefs/>
</ds:datastoreItem>
</file>

<file path=customXml/itemProps28.xml><?xml version="1.0" encoding="utf-8"?>
<ds:datastoreItem xmlns:ds="http://schemas.openxmlformats.org/officeDocument/2006/customXml" ds:itemID="{529D08B2-EFA7-4420-A641-FEFD1A2C30B1}">
  <ds:schemaRefs/>
</ds:datastoreItem>
</file>

<file path=customXml/itemProps29.xml><?xml version="1.0" encoding="utf-8"?>
<ds:datastoreItem xmlns:ds="http://schemas.openxmlformats.org/officeDocument/2006/customXml" ds:itemID="{3B6602F8-32A1-440E-B809-5C567AA8117E}">
  <ds:schemaRefs/>
</ds:datastoreItem>
</file>

<file path=customXml/itemProps3.xml><?xml version="1.0" encoding="utf-8"?>
<ds:datastoreItem xmlns:ds="http://schemas.openxmlformats.org/officeDocument/2006/customXml" ds:itemID="{F0089CC1-4AFF-46BC-90F2-B47427D85428}">
  <ds:schemaRefs/>
</ds:datastoreItem>
</file>

<file path=customXml/itemProps30.xml><?xml version="1.0" encoding="utf-8"?>
<ds:datastoreItem xmlns:ds="http://schemas.openxmlformats.org/officeDocument/2006/customXml" ds:itemID="{F2282B47-EF8F-4615-9079-202E5547339D}">
  <ds:schemaRefs/>
</ds:datastoreItem>
</file>

<file path=customXml/itemProps31.xml><?xml version="1.0" encoding="utf-8"?>
<ds:datastoreItem xmlns:ds="http://schemas.openxmlformats.org/officeDocument/2006/customXml" ds:itemID="{ADE1D784-506B-4367-8994-1CA369652BFD}">
  <ds:schemaRefs/>
</ds:datastoreItem>
</file>

<file path=customXml/itemProps32.xml><?xml version="1.0" encoding="utf-8"?>
<ds:datastoreItem xmlns:ds="http://schemas.openxmlformats.org/officeDocument/2006/customXml" ds:itemID="{EA4D3BCB-CCDE-44D5-9819-00D4770E7EE2}">
  <ds:schemaRefs/>
</ds:datastoreItem>
</file>

<file path=customXml/itemProps33.xml><?xml version="1.0" encoding="utf-8"?>
<ds:datastoreItem xmlns:ds="http://schemas.openxmlformats.org/officeDocument/2006/customXml" ds:itemID="{627AF112-7B5E-4D32-A7D3-BA32B899994E}">
  <ds:schemaRefs/>
</ds:datastoreItem>
</file>

<file path=customXml/itemProps34.xml><?xml version="1.0" encoding="utf-8"?>
<ds:datastoreItem xmlns:ds="http://schemas.openxmlformats.org/officeDocument/2006/customXml" ds:itemID="{48D521A5-8BAC-49BE-B344-F588EF418907}">
  <ds:schemaRefs/>
</ds:datastoreItem>
</file>

<file path=customXml/itemProps35.xml><?xml version="1.0" encoding="utf-8"?>
<ds:datastoreItem xmlns:ds="http://schemas.openxmlformats.org/officeDocument/2006/customXml" ds:itemID="{3D419C47-3EF0-4BF6-9377-5F73684610E6}">
  <ds:schemaRefs/>
</ds:datastoreItem>
</file>

<file path=customXml/itemProps36.xml><?xml version="1.0" encoding="utf-8"?>
<ds:datastoreItem xmlns:ds="http://schemas.openxmlformats.org/officeDocument/2006/customXml" ds:itemID="{55094B9E-E3CE-4BF6-B3E7-5FF9931BA8CB}">
  <ds:schemaRefs/>
</ds:datastoreItem>
</file>

<file path=customXml/itemProps37.xml><?xml version="1.0" encoding="utf-8"?>
<ds:datastoreItem xmlns:ds="http://schemas.openxmlformats.org/officeDocument/2006/customXml" ds:itemID="{D01BEAE6-5E89-49CA-8D4C-D82B3A1EEA3E}">
  <ds:schemaRefs/>
</ds:datastoreItem>
</file>

<file path=customXml/itemProps38.xml><?xml version="1.0" encoding="utf-8"?>
<ds:datastoreItem xmlns:ds="http://schemas.openxmlformats.org/officeDocument/2006/customXml" ds:itemID="{C5F2FAD7-EE32-43D1-B161-275A0D5F9B97}">
  <ds:schemaRefs/>
</ds:datastoreItem>
</file>

<file path=customXml/itemProps39.xml><?xml version="1.0" encoding="utf-8"?>
<ds:datastoreItem xmlns:ds="http://schemas.openxmlformats.org/officeDocument/2006/customXml" ds:itemID="{C52033E6-E6C9-4D36-9B46-388BD4786EDD}">
  <ds:schemaRefs/>
</ds:datastoreItem>
</file>

<file path=customXml/itemProps4.xml><?xml version="1.0" encoding="utf-8"?>
<ds:datastoreItem xmlns:ds="http://schemas.openxmlformats.org/officeDocument/2006/customXml" ds:itemID="{087986D9-7BED-47CD-BF78-0FB2F82B0DA8}">
  <ds:schemaRefs/>
</ds:datastoreItem>
</file>

<file path=customXml/itemProps40.xml><?xml version="1.0" encoding="utf-8"?>
<ds:datastoreItem xmlns:ds="http://schemas.openxmlformats.org/officeDocument/2006/customXml" ds:itemID="{EBDDEE15-F22A-4039-B4BB-82BF6714DE2A}">
  <ds:schemaRefs/>
</ds:datastoreItem>
</file>

<file path=customXml/itemProps41.xml><?xml version="1.0" encoding="utf-8"?>
<ds:datastoreItem xmlns:ds="http://schemas.openxmlformats.org/officeDocument/2006/customXml" ds:itemID="{E497839E-1A54-4FD4-992F-9ADBCD96D371}">
  <ds:schemaRefs/>
</ds:datastoreItem>
</file>

<file path=customXml/itemProps42.xml><?xml version="1.0" encoding="utf-8"?>
<ds:datastoreItem xmlns:ds="http://schemas.openxmlformats.org/officeDocument/2006/customXml" ds:itemID="{A52F356E-7361-4D0B-89B2-9ED885A2190D}">
  <ds:schemaRefs/>
</ds:datastoreItem>
</file>

<file path=customXml/itemProps43.xml><?xml version="1.0" encoding="utf-8"?>
<ds:datastoreItem xmlns:ds="http://schemas.openxmlformats.org/officeDocument/2006/customXml" ds:itemID="{E96B6D19-A051-46EE-8EBE-390EE8B16BC8}">
  <ds:schemaRefs/>
</ds:datastoreItem>
</file>

<file path=customXml/itemProps44.xml><?xml version="1.0" encoding="utf-8"?>
<ds:datastoreItem xmlns:ds="http://schemas.openxmlformats.org/officeDocument/2006/customXml" ds:itemID="{F4DFFF0D-8E6E-4374-B51C-31E157D0B9DC}">
  <ds:schemaRefs/>
</ds:datastoreItem>
</file>

<file path=customXml/itemProps45.xml><?xml version="1.0" encoding="utf-8"?>
<ds:datastoreItem xmlns:ds="http://schemas.openxmlformats.org/officeDocument/2006/customXml" ds:itemID="{2F947CC0-CA82-42EB-AEE2-3DF5B9980C3B}">
  <ds:schemaRefs/>
</ds:datastoreItem>
</file>

<file path=customXml/itemProps46.xml><?xml version="1.0" encoding="utf-8"?>
<ds:datastoreItem xmlns:ds="http://schemas.openxmlformats.org/officeDocument/2006/customXml" ds:itemID="{A48FC2DD-3485-441A-95D7-C63395193D4C}">
  <ds:schemaRefs/>
</ds:datastoreItem>
</file>

<file path=customXml/itemProps47.xml><?xml version="1.0" encoding="utf-8"?>
<ds:datastoreItem xmlns:ds="http://schemas.openxmlformats.org/officeDocument/2006/customXml" ds:itemID="{C70ED435-B525-409A-BB3F-02AD923489D6}">
  <ds:schemaRefs/>
</ds:datastoreItem>
</file>

<file path=customXml/itemProps48.xml><?xml version="1.0" encoding="utf-8"?>
<ds:datastoreItem xmlns:ds="http://schemas.openxmlformats.org/officeDocument/2006/customXml" ds:itemID="{ABA60AE5-88A0-48F1-91DD-BE0D79711892}">
  <ds:schemaRefs/>
</ds:datastoreItem>
</file>

<file path=customXml/itemProps49.xml><?xml version="1.0" encoding="utf-8"?>
<ds:datastoreItem xmlns:ds="http://schemas.openxmlformats.org/officeDocument/2006/customXml" ds:itemID="{76422EA2-99E3-44BC-AB06-67DA5BC92374}">
  <ds:schemaRefs/>
</ds:datastoreItem>
</file>

<file path=customXml/itemProps5.xml><?xml version="1.0" encoding="utf-8"?>
<ds:datastoreItem xmlns:ds="http://schemas.openxmlformats.org/officeDocument/2006/customXml" ds:itemID="{0AF4C9BC-012B-43D9-9CE1-FFEF91C2E179}">
  <ds:schemaRefs/>
</ds:datastoreItem>
</file>

<file path=customXml/itemProps50.xml><?xml version="1.0" encoding="utf-8"?>
<ds:datastoreItem xmlns:ds="http://schemas.openxmlformats.org/officeDocument/2006/customXml" ds:itemID="{FB9689F9-E2F3-4786-B4A0-32ED7FD48C03}">
  <ds:schemaRefs/>
</ds:datastoreItem>
</file>

<file path=customXml/itemProps51.xml><?xml version="1.0" encoding="utf-8"?>
<ds:datastoreItem xmlns:ds="http://schemas.openxmlformats.org/officeDocument/2006/customXml" ds:itemID="{2BC1128E-7646-4D0A-965B-3E366C9A2340}">
  <ds:schemaRefs/>
</ds:datastoreItem>
</file>

<file path=customXml/itemProps52.xml><?xml version="1.0" encoding="utf-8"?>
<ds:datastoreItem xmlns:ds="http://schemas.openxmlformats.org/officeDocument/2006/customXml" ds:itemID="{5F61269C-3D9B-4812-A10C-59BEB2D883F9}">
  <ds:schemaRefs/>
</ds:datastoreItem>
</file>

<file path=customXml/itemProps53.xml><?xml version="1.0" encoding="utf-8"?>
<ds:datastoreItem xmlns:ds="http://schemas.openxmlformats.org/officeDocument/2006/customXml" ds:itemID="{5CFF7AFD-5F62-427D-BEC1-9531C8506500}">
  <ds:schemaRefs/>
</ds:datastoreItem>
</file>

<file path=customXml/itemProps54.xml><?xml version="1.0" encoding="utf-8"?>
<ds:datastoreItem xmlns:ds="http://schemas.openxmlformats.org/officeDocument/2006/customXml" ds:itemID="{B02EA1F3-CD7B-4DF5-B74E-BAA7C05E95BF}">
  <ds:schemaRefs/>
</ds:datastoreItem>
</file>

<file path=customXml/itemProps55.xml><?xml version="1.0" encoding="utf-8"?>
<ds:datastoreItem xmlns:ds="http://schemas.openxmlformats.org/officeDocument/2006/customXml" ds:itemID="{A569B0C6-D106-4D8C-9152-8421856DD1FE}">
  <ds:schemaRefs/>
</ds:datastoreItem>
</file>

<file path=customXml/itemProps56.xml><?xml version="1.0" encoding="utf-8"?>
<ds:datastoreItem xmlns:ds="http://schemas.openxmlformats.org/officeDocument/2006/customXml" ds:itemID="{C29262FE-6A8A-43FD-A9F8-0844843B9246}">
  <ds:schemaRefs/>
</ds:datastoreItem>
</file>

<file path=customXml/itemProps57.xml><?xml version="1.0" encoding="utf-8"?>
<ds:datastoreItem xmlns:ds="http://schemas.openxmlformats.org/officeDocument/2006/customXml" ds:itemID="{87519EC9-DD21-4DB9-AC03-2709CF385850}">
  <ds:schemaRefs/>
</ds:datastoreItem>
</file>

<file path=customXml/itemProps58.xml><?xml version="1.0" encoding="utf-8"?>
<ds:datastoreItem xmlns:ds="http://schemas.openxmlformats.org/officeDocument/2006/customXml" ds:itemID="{9B5A5984-12BD-4A56-87C3-153A0B0D1009}">
  <ds:schemaRefs/>
</ds:datastoreItem>
</file>

<file path=customXml/itemProps59.xml><?xml version="1.0" encoding="utf-8"?>
<ds:datastoreItem xmlns:ds="http://schemas.openxmlformats.org/officeDocument/2006/customXml" ds:itemID="{B7A30DEE-2A54-4190-93AF-540E850980AC}">
  <ds:schemaRefs/>
</ds:datastoreItem>
</file>

<file path=customXml/itemProps6.xml><?xml version="1.0" encoding="utf-8"?>
<ds:datastoreItem xmlns:ds="http://schemas.openxmlformats.org/officeDocument/2006/customXml" ds:itemID="{512C2EC0-0F8B-488F-8AD7-9391477C123F}">
  <ds:schemaRefs/>
</ds:datastoreItem>
</file>

<file path=customXml/itemProps60.xml><?xml version="1.0" encoding="utf-8"?>
<ds:datastoreItem xmlns:ds="http://schemas.openxmlformats.org/officeDocument/2006/customXml" ds:itemID="{3F4EF099-0D96-429A-AFDF-58ADC96D66C2}">
  <ds:schemaRefs/>
</ds:datastoreItem>
</file>

<file path=customXml/itemProps61.xml><?xml version="1.0" encoding="utf-8"?>
<ds:datastoreItem xmlns:ds="http://schemas.openxmlformats.org/officeDocument/2006/customXml" ds:itemID="{C0C69639-DF04-4E9A-A5E3-7E5C63ED4561}">
  <ds:schemaRefs/>
</ds:datastoreItem>
</file>

<file path=customXml/itemProps62.xml><?xml version="1.0" encoding="utf-8"?>
<ds:datastoreItem xmlns:ds="http://schemas.openxmlformats.org/officeDocument/2006/customXml" ds:itemID="{0C70F088-652D-4640-BCB4-3E9DA1340FBB}">
  <ds:schemaRefs/>
</ds:datastoreItem>
</file>

<file path=customXml/itemProps63.xml><?xml version="1.0" encoding="utf-8"?>
<ds:datastoreItem xmlns:ds="http://schemas.openxmlformats.org/officeDocument/2006/customXml" ds:itemID="{682CBA56-EF0C-4499-AEAA-13FC4423CF88}">
  <ds:schemaRefs/>
</ds:datastoreItem>
</file>

<file path=customXml/itemProps64.xml><?xml version="1.0" encoding="utf-8"?>
<ds:datastoreItem xmlns:ds="http://schemas.openxmlformats.org/officeDocument/2006/customXml" ds:itemID="{FFC707E7-18B6-4065-A858-A92ECA74CE00}">
  <ds:schemaRefs/>
</ds:datastoreItem>
</file>

<file path=customXml/itemProps65.xml><?xml version="1.0" encoding="utf-8"?>
<ds:datastoreItem xmlns:ds="http://schemas.openxmlformats.org/officeDocument/2006/customXml" ds:itemID="{4DB25F14-F8B6-438A-8B34-7AEB2BBD0F5C}">
  <ds:schemaRefs/>
</ds:datastoreItem>
</file>

<file path=customXml/itemProps66.xml><?xml version="1.0" encoding="utf-8"?>
<ds:datastoreItem xmlns:ds="http://schemas.openxmlformats.org/officeDocument/2006/customXml" ds:itemID="{FEE86BA5-BA86-4047-A8AF-76580C0191BB}">
  <ds:schemaRefs/>
</ds:datastoreItem>
</file>

<file path=customXml/itemProps67.xml><?xml version="1.0" encoding="utf-8"?>
<ds:datastoreItem xmlns:ds="http://schemas.openxmlformats.org/officeDocument/2006/customXml" ds:itemID="{DEDA10C7-433F-4D09-8973-D569A6939240}">
  <ds:schemaRefs/>
</ds:datastoreItem>
</file>

<file path=customXml/itemProps68.xml><?xml version="1.0" encoding="utf-8"?>
<ds:datastoreItem xmlns:ds="http://schemas.openxmlformats.org/officeDocument/2006/customXml" ds:itemID="{4C9EEBB1-6559-4876-828C-7EDCBC1E3924}">
  <ds:schemaRefs/>
</ds:datastoreItem>
</file>

<file path=customXml/itemProps69.xml><?xml version="1.0" encoding="utf-8"?>
<ds:datastoreItem xmlns:ds="http://schemas.openxmlformats.org/officeDocument/2006/customXml" ds:itemID="{FF7991EB-18DF-48FE-9659-C53536AC43B3}">
  <ds:schemaRefs/>
</ds:datastoreItem>
</file>

<file path=customXml/itemProps7.xml><?xml version="1.0" encoding="utf-8"?>
<ds:datastoreItem xmlns:ds="http://schemas.openxmlformats.org/officeDocument/2006/customXml" ds:itemID="{3362B097-A5F4-46EB-9A3B-ABBA0C0EC00D}">
  <ds:schemaRefs/>
</ds:datastoreItem>
</file>

<file path=customXml/itemProps8.xml><?xml version="1.0" encoding="utf-8"?>
<ds:datastoreItem xmlns:ds="http://schemas.openxmlformats.org/officeDocument/2006/customXml" ds:itemID="{D6E41765-1522-4A73-893E-2A978E4C8676}">
  <ds:schemaRefs/>
</ds:datastoreItem>
</file>

<file path=customXml/itemProps9.xml><?xml version="1.0" encoding="utf-8"?>
<ds:datastoreItem xmlns:ds="http://schemas.openxmlformats.org/officeDocument/2006/customXml" ds:itemID="{E2669DD8-016D-4B36-A918-5FE000E7DF54}">
  <ds:schemaRefs/>
</ds:datastoreItem>
</file>

<file path=docProps/app.xml><?xml version="1.0" encoding="utf-8"?>
<Properties xmlns="http://schemas.openxmlformats.org/officeDocument/2006/extended-properties" xmlns:vt="http://schemas.openxmlformats.org/officeDocument/2006/docPropsVTypes">
  <Template/>
  <TotalTime>67468</TotalTime>
  <Words>1686</Words>
  <Application>Microsoft Office PowerPoint</Application>
  <PresentationFormat>On-screen Show (4:3)</PresentationFormat>
  <Paragraphs>172</Paragraphs>
  <Slides>10</Slides>
  <Notes>10</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Ed Services Module Template(2)</vt:lpstr>
      <vt:lpstr>PowerPoint Presentation</vt:lpstr>
      <vt:lpstr>Introduction to Qubole</vt:lpstr>
      <vt:lpstr>Big Data</vt:lpstr>
      <vt:lpstr>Big Data Your Way</vt:lpstr>
      <vt:lpstr>What is Hadoop?</vt:lpstr>
      <vt:lpstr>Bottlenecks with Hadoop</vt:lpstr>
      <vt:lpstr>Qubole Data Service (QDS)</vt:lpstr>
      <vt:lpstr>Managed Cloud Service</vt:lpstr>
      <vt:lpstr>Cuts Cloud Costs in Half</vt:lpstr>
      <vt:lpstr>Thank-you</vt:lpstr>
    </vt:vector>
  </TitlesOfParts>
  <Company>Documentum,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X</dc:title>
  <dc:creator>david samuels</dc:creator>
  <cp:lastModifiedBy>noneofyourbusiness MogulSkier</cp:lastModifiedBy>
  <cp:revision>370</cp:revision>
  <dcterms:created xsi:type="dcterms:W3CDTF">2006-08-15T18:21:45Z</dcterms:created>
  <dcterms:modified xsi:type="dcterms:W3CDTF">2018-02-02T22:09:16Z</dcterms:modified>
</cp:coreProperties>
</file>